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
  </p:notesMasterIdLst>
  <p:handoutMasterIdLst>
    <p:handoutMasterId r:id="rId10"/>
  </p:handoutMasterIdLst>
  <p:sldIdLst>
    <p:sldId id="283" r:id="rId2"/>
    <p:sldId id="304" r:id="rId3"/>
    <p:sldId id="289" r:id="rId4"/>
    <p:sldId id="300" r:id="rId5"/>
    <p:sldId id="294" r:id="rId6"/>
    <p:sldId id="296" r:id="rId7"/>
    <p:sldId id="282"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CC"/>
    <a:srgbClr val="003300"/>
    <a:srgbClr val="339966"/>
    <a:srgbClr val="006600"/>
    <a:srgbClr val="CCFFFF"/>
    <a:srgbClr val="CCECFF"/>
    <a:srgbClr val="3366CC"/>
    <a:srgbClr val="CC33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718" autoAdjust="0"/>
  </p:normalViewPr>
  <p:slideViewPr>
    <p:cSldViewPr>
      <p:cViewPr varScale="1">
        <p:scale>
          <a:sx n="81" d="100"/>
          <a:sy n="81" d="100"/>
        </p:scale>
        <p:origin x="149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85728494-44AD-43D6-B253-49E795F7DB92}" type="datetimeFigureOut">
              <a:rPr kumimoji="1" lang="ja-JP" altLang="en-US" smtClean="0"/>
              <a:t>2020/10/28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B4D37FDF-5949-432A-B269-F1580DA3FD92}" type="slidenum">
              <a:rPr kumimoji="1" lang="ja-JP" altLang="en-US" smtClean="0"/>
              <a:t>‹#›</a:t>
            </a:fld>
            <a:endParaRPr kumimoji="1" lang="ja-JP" altLang="en-US"/>
          </a:p>
        </p:txBody>
      </p:sp>
    </p:spTree>
    <p:extLst>
      <p:ext uri="{BB962C8B-B14F-4D97-AF65-F5344CB8AC3E}">
        <p14:creationId xmlns:p14="http://schemas.microsoft.com/office/powerpoint/2010/main" val="395156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1430" tIns="45715" rIns="91430" bIns="45715" rtlCol="0"/>
          <a:lstStyle>
            <a:lvl1pPr algn="r">
              <a:defRPr sz="1200"/>
            </a:lvl1pPr>
          </a:lstStyle>
          <a:p>
            <a:fld id="{F297B806-CB55-4841-A683-A5E9E1E9F12F}" type="datetimeFigureOut">
              <a:rPr kumimoji="1" lang="ja-JP" altLang="en-US" smtClean="0"/>
              <a:t>2020/10/28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1430" tIns="45715" rIns="91430" bIns="45715" rtlCol="0" anchor="b"/>
          <a:lstStyle>
            <a:lvl1pPr algn="r">
              <a:defRPr sz="1200"/>
            </a:lvl1pPr>
          </a:lstStyle>
          <a:p>
            <a:fld id="{FD5103FE-0410-4448-BDD6-91F4740B9C6C}" type="slidenum">
              <a:rPr kumimoji="1" lang="ja-JP" altLang="en-US" smtClean="0"/>
              <a:t>‹#›</a:t>
            </a:fld>
            <a:endParaRPr kumimoji="1" lang="ja-JP" altLang="en-US"/>
          </a:p>
        </p:txBody>
      </p:sp>
    </p:spTree>
    <p:extLst>
      <p:ext uri="{BB962C8B-B14F-4D97-AF65-F5344CB8AC3E}">
        <p14:creationId xmlns:p14="http://schemas.microsoft.com/office/powerpoint/2010/main" val="1776708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F7A075F-69B8-441F-BB46-7D3E9EEB917F}" type="datetime1">
              <a:rPr kumimoji="1" lang="ja-JP" altLang="en-US" smtClean="0"/>
              <a:t>2020/10/28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146994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E014EA-8621-48DD-A503-BDC3D746CBC9}" type="datetime1">
              <a:rPr kumimoji="1" lang="ja-JP" altLang="en-US" smtClean="0"/>
              <a:t>2020/10/28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413490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85CF04-01B1-4FAB-A4D5-857C54F09CE0}" type="datetime1">
              <a:rPr kumimoji="1" lang="ja-JP" altLang="en-US" smtClean="0"/>
              <a:t>2020/10/28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169156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734589-0DF3-4E84-8A64-C6C6AF0E9B12}" type="datetime1">
              <a:rPr kumimoji="1" lang="ja-JP" altLang="en-US" smtClean="0"/>
              <a:t>2020/10/28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176328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58D9804-F883-4C15-B99D-98118AA6A45B}" type="datetime1">
              <a:rPr kumimoji="1" lang="ja-JP" altLang="en-US" smtClean="0"/>
              <a:t>2020/10/28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411823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99A4F9F-B49B-4A1B-9BEA-B3639CCE6F83}" type="datetime1">
              <a:rPr kumimoji="1" lang="ja-JP" altLang="en-US" smtClean="0"/>
              <a:t>2020/10/28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173065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45F57A0-C437-4404-AE8F-590B71EE3805}" type="datetime1">
              <a:rPr kumimoji="1" lang="ja-JP" altLang="en-US" smtClean="0"/>
              <a:t>2020/10/28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193873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B5B130C-89A9-4CC2-BC93-8E444465C194}" type="datetime1">
              <a:rPr kumimoji="1" lang="ja-JP" altLang="en-US" smtClean="0"/>
              <a:t>2020/10/28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26443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6CB1DF-33BB-450A-ADE9-CAB376855551}" type="datetime1">
              <a:rPr kumimoji="1" lang="ja-JP" altLang="en-US" smtClean="0"/>
              <a:t>2020/10/28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316157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59A80A-0D12-4CB1-A7AA-708E1E89759C}" type="datetime1">
              <a:rPr kumimoji="1" lang="ja-JP" altLang="en-US" smtClean="0"/>
              <a:t>2020/10/28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333045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3FFCFB-3F01-4CB7-ADDE-87ED9A7EB012}" type="datetime1">
              <a:rPr kumimoji="1" lang="ja-JP" altLang="en-US" smtClean="0"/>
              <a:t>2020/10/28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363987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485A4-9440-4B00-9B8F-D5D22DF1D3F1}" type="datetime1">
              <a:rPr kumimoji="1" lang="ja-JP" altLang="en-US" smtClean="0"/>
              <a:t>2020/10/28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935DB-ED60-4D0A-BD6E-B0B31C7498E5}" type="slidenum">
              <a:rPr kumimoji="1" lang="ja-JP" altLang="en-US" smtClean="0"/>
              <a:t>‹#›</a:t>
            </a:fld>
            <a:endParaRPr kumimoji="1" lang="ja-JP" altLang="en-US"/>
          </a:p>
        </p:txBody>
      </p:sp>
    </p:spTree>
    <p:extLst>
      <p:ext uri="{BB962C8B-B14F-4D97-AF65-F5344CB8AC3E}">
        <p14:creationId xmlns:p14="http://schemas.microsoft.com/office/powerpoint/2010/main" val="1847497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58935DB-ED60-4D0A-BD6E-B0B31C7498E5}" type="slidenum">
              <a:rPr kumimoji="1" lang="ja-JP" altLang="en-US" smtClean="0"/>
              <a:t>0</a:t>
            </a:fld>
            <a:endParaRPr kumimoji="1" lang="ja-JP" altLang="en-US"/>
          </a:p>
        </p:txBody>
      </p:sp>
      <p:sp>
        <p:nvSpPr>
          <p:cNvPr id="5" name="テキスト ボックス 4"/>
          <p:cNvSpPr txBox="1"/>
          <p:nvPr/>
        </p:nvSpPr>
        <p:spPr>
          <a:xfrm>
            <a:off x="899592" y="2895640"/>
            <a:ext cx="7344816" cy="1015663"/>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pPr algn="ctr"/>
            <a:r>
              <a:rPr lang="ja-JP" altLang="en-US" sz="6000" dirty="0"/>
              <a:t>総合型選抜</a:t>
            </a:r>
            <a:r>
              <a:rPr kumimoji="1" lang="ja-JP" altLang="en-US" sz="6000" dirty="0"/>
              <a:t>について</a:t>
            </a:r>
            <a:endParaRPr kumimoji="1" lang="en-US" altLang="ja-JP" sz="6000" dirty="0"/>
          </a:p>
        </p:txBody>
      </p:sp>
      <p:sp>
        <p:nvSpPr>
          <p:cNvPr id="6" name="正方形/長方形 5"/>
          <p:cNvSpPr/>
          <p:nvPr/>
        </p:nvSpPr>
        <p:spPr>
          <a:xfrm>
            <a:off x="0" y="0"/>
            <a:ext cx="9144000" cy="548680"/>
          </a:xfrm>
          <a:prstGeom prst="rect">
            <a:avLst/>
          </a:prstGeom>
          <a:gradFill>
            <a:gsLst>
              <a:gs pos="0">
                <a:srgbClr val="FF00FF"/>
              </a:gs>
              <a:gs pos="39999">
                <a:srgbClr val="FF66FF"/>
              </a:gs>
              <a:gs pos="70000">
                <a:srgbClr val="FF99FF"/>
              </a:gs>
              <a:gs pos="100000">
                <a:srgbClr val="FFCC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74285"/>
            <a:ext cx="3528392" cy="461665"/>
          </a:xfrm>
          <a:prstGeom prst="rect">
            <a:avLst/>
          </a:prstGeom>
          <a:noFill/>
        </p:spPr>
        <p:txBody>
          <a:bodyPr wrap="square" rtlCol="0">
            <a:spAutoFit/>
          </a:bodyPr>
          <a:lstStyle/>
          <a:p>
            <a:r>
              <a:rPr kumimoji="1" lang="ja-JP" altLang="en-US" sz="2400" b="1" spc="100" dirty="0">
                <a:solidFill>
                  <a:srgbClr val="FFCCFF"/>
                </a:solidFill>
                <a:effectLst>
                  <a:outerShdw blurRad="38100" dist="38100" dir="2700000" algn="tl">
                    <a:srgbClr val="000000">
                      <a:alpha val="43137"/>
                    </a:srgbClr>
                  </a:outerShdw>
                </a:effectLst>
              </a:rPr>
              <a:t>千葉大学国際教養学部</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54" y="-2964"/>
            <a:ext cx="2094346" cy="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232340533"/>
      </p:ext>
    </p:extLst>
  </p:cSld>
  <p:clrMapOvr>
    <a:masterClrMapping/>
  </p:clrMapOvr>
  <mc:AlternateContent xmlns:mc="http://schemas.openxmlformats.org/markup-compatibility/2006" xmlns:p14="http://schemas.microsoft.com/office/powerpoint/2010/main">
    <mc:Choice Requires="p14">
      <p:transition spd="slow" p14:dur="2000" advTm="7189"/>
    </mc:Choice>
    <mc:Fallback xmlns="">
      <p:transition spd="slow" advTm="7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548680"/>
            <a:chOff x="0" y="0"/>
            <a:chExt cx="9144000" cy="548680"/>
          </a:xfrm>
          <a:gradFill>
            <a:gsLst>
              <a:gs pos="0">
                <a:srgbClr val="FF00FF"/>
              </a:gs>
              <a:gs pos="39999">
                <a:srgbClr val="FF66FF"/>
              </a:gs>
              <a:gs pos="70000">
                <a:srgbClr val="FF99FF"/>
              </a:gs>
              <a:gs pos="100000">
                <a:srgbClr val="FFCCFF"/>
              </a:gs>
            </a:gsLst>
            <a:lin ang="5400000" scaled="0"/>
          </a:gradFill>
        </p:grpSpPr>
        <p:sp>
          <p:nvSpPr>
            <p:cNvPr id="5" name="正方形/長方形 4"/>
            <p:cNvSpPr/>
            <p:nvPr/>
          </p:nvSpPr>
          <p:spPr>
            <a:xfrm>
              <a:off x="0" y="0"/>
              <a:ext cx="9144000"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74285"/>
              <a:ext cx="3528392" cy="461665"/>
            </a:xfrm>
            <a:prstGeom prst="rect">
              <a:avLst/>
            </a:prstGeom>
            <a:grpFill/>
          </p:spPr>
          <p:txBody>
            <a:bodyPr wrap="square" rtlCol="0">
              <a:spAutoFit/>
            </a:bodyPr>
            <a:lstStyle/>
            <a:p>
              <a:r>
                <a:rPr kumimoji="1" lang="ja-JP" altLang="en-US" sz="2400" b="1" spc="100" dirty="0">
                  <a:solidFill>
                    <a:srgbClr val="FFCCFF"/>
                  </a:solidFill>
                  <a:effectLst>
                    <a:outerShdw blurRad="38100" dist="38100" dir="2700000" algn="tl">
                      <a:srgbClr val="000000">
                        <a:alpha val="43137"/>
                      </a:srgbClr>
                    </a:outerShdw>
                  </a:effectLst>
                </a:rPr>
                <a:t>千葉大学国際教養学部</a:t>
              </a:r>
            </a:p>
          </p:txBody>
        </p:sp>
      </p:grpSp>
      <p:sp>
        <p:nvSpPr>
          <p:cNvPr id="10" name="スライド番号プレースホルダー 9"/>
          <p:cNvSpPr>
            <a:spLocks noGrp="1"/>
          </p:cNvSpPr>
          <p:nvPr>
            <p:ph type="sldNum" sz="quarter" idx="12"/>
          </p:nvPr>
        </p:nvSpPr>
        <p:spPr/>
        <p:txBody>
          <a:bodyPr/>
          <a:lstStyle/>
          <a:p>
            <a:fld id="{F58935DB-ED60-4D0A-BD6E-B0B31C7498E5}" type="slidenum">
              <a:rPr kumimoji="1" lang="ja-JP" altLang="en-US" smtClean="0"/>
              <a:t>1</a:t>
            </a:fld>
            <a:endParaRPr kumimoji="1" lang="ja-JP" altLang="en-US"/>
          </a:p>
        </p:txBody>
      </p:sp>
      <p:sp>
        <p:nvSpPr>
          <p:cNvPr id="13" name="テキスト ボックス 12"/>
          <p:cNvSpPr txBox="1"/>
          <p:nvPr/>
        </p:nvSpPr>
        <p:spPr>
          <a:xfrm>
            <a:off x="169059" y="790315"/>
            <a:ext cx="8404557" cy="523220"/>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kumimoji="1" lang="ja-JP" altLang="en-US" sz="2800" b="1" dirty="0"/>
              <a:t>１１．</a:t>
            </a:r>
            <a:r>
              <a:rPr kumimoji="1" lang="en-US" altLang="ja-JP" sz="2800" b="1" dirty="0"/>
              <a:t>【</a:t>
            </a:r>
            <a:r>
              <a:rPr kumimoji="1" lang="ja-JP" altLang="en-US" sz="2800" b="1" dirty="0"/>
              <a:t>重要・予告</a:t>
            </a:r>
            <a:r>
              <a:rPr kumimoji="1" lang="en-US" altLang="ja-JP" sz="2800" b="1" dirty="0"/>
              <a:t>】</a:t>
            </a:r>
            <a:r>
              <a:rPr kumimoji="1" lang="ja-JP" altLang="en-US" sz="2800" b="1" dirty="0"/>
              <a:t>オンラインによる試験実施について</a:t>
            </a:r>
            <a:endParaRPr kumimoji="1" lang="en-US" altLang="ja-JP" sz="2800" b="1" dirty="0"/>
          </a:p>
        </p:txBody>
      </p:sp>
      <p:sp>
        <p:nvSpPr>
          <p:cNvPr id="15" name="テキスト ボックス 14"/>
          <p:cNvSpPr txBox="1"/>
          <p:nvPr/>
        </p:nvSpPr>
        <p:spPr>
          <a:xfrm>
            <a:off x="570384" y="1752723"/>
            <a:ext cx="8003232" cy="1246495"/>
          </a:xfrm>
          <a:prstGeom prst="rect">
            <a:avLst/>
          </a:prstGeom>
          <a:noFill/>
          <a:ln>
            <a:solidFill>
              <a:schemeClr val="tx1"/>
            </a:solidFill>
          </a:ln>
        </p:spPr>
        <p:txBody>
          <a:bodyPr wrap="square" rtlCol="0">
            <a:spAutoFit/>
          </a:bodyPr>
          <a:lstStyle/>
          <a:p>
            <a:pPr lvl="0">
              <a:lnSpc>
                <a:spcPts val="3000"/>
              </a:lnSpc>
            </a:pPr>
            <a:r>
              <a:rPr lang="ja-JP" altLang="en-US" sz="2400" dirty="0"/>
              <a:t>　新型コロナウイルス感染拡大の状況が続いていることから、総合型選抜において、</a:t>
            </a:r>
            <a:r>
              <a:rPr lang="ja-JP" altLang="en-US" sz="2400" b="1" u="sng" dirty="0">
                <a:solidFill>
                  <a:srgbClr val="FF0000"/>
                </a:solidFill>
              </a:rPr>
              <a:t>対面での試験実施ではなく、</a:t>
            </a:r>
            <a:r>
              <a:rPr lang="en-US" altLang="ja-JP" sz="2400" b="1" u="sng" dirty="0">
                <a:solidFill>
                  <a:srgbClr val="FF0000"/>
                </a:solidFill>
              </a:rPr>
              <a:t>【</a:t>
            </a:r>
            <a:r>
              <a:rPr lang="ja-JP" altLang="en-US" sz="2400" b="1" u="sng" dirty="0">
                <a:solidFill>
                  <a:srgbClr val="FF0000"/>
                </a:solidFill>
              </a:rPr>
              <a:t>同時双方向型のオンライン通信による試験実施</a:t>
            </a:r>
            <a:r>
              <a:rPr lang="en-US" altLang="ja-JP" sz="2400" b="1" u="sng" dirty="0">
                <a:solidFill>
                  <a:srgbClr val="FF0000"/>
                </a:solidFill>
              </a:rPr>
              <a:t>】</a:t>
            </a:r>
            <a:r>
              <a:rPr lang="ja-JP" altLang="en-US" sz="2400" b="1" u="sng" dirty="0">
                <a:solidFill>
                  <a:srgbClr val="FF0000"/>
                </a:solidFill>
              </a:rPr>
              <a:t>を予定</a:t>
            </a:r>
            <a:r>
              <a:rPr lang="ja-JP" altLang="en-US" sz="2400" dirty="0"/>
              <a:t>しています。</a:t>
            </a:r>
            <a:endParaRPr lang="en-US" altLang="ja-JP" sz="2400" dirty="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54" y="-2964"/>
            <a:ext cx="2094346" cy="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570384" y="3213643"/>
            <a:ext cx="8003233" cy="3416320"/>
          </a:xfrm>
          <a:prstGeom prst="rect">
            <a:avLst/>
          </a:prstGeom>
          <a:noFill/>
          <a:ln>
            <a:noFill/>
          </a:ln>
        </p:spPr>
        <p:txBody>
          <a:bodyPr wrap="square" rtlCol="0">
            <a:spAutoFit/>
          </a:bodyPr>
          <a:lstStyle/>
          <a:p>
            <a:r>
              <a:rPr lang="ja-JP" altLang="en-US" dirty="0"/>
              <a:t>　</a:t>
            </a:r>
            <a:r>
              <a:rPr lang="ja-JP" altLang="en-US" sz="2400" b="1" u="sng" dirty="0">
                <a:solidFill>
                  <a:srgbClr val="0000CC"/>
                </a:solidFill>
              </a:rPr>
              <a:t>総合型選抜を受験予定者は、</a:t>
            </a:r>
            <a:r>
              <a:rPr lang="en-US" altLang="ja-JP" sz="2400" b="1" u="sng" dirty="0">
                <a:solidFill>
                  <a:srgbClr val="0000CC"/>
                </a:solidFill>
              </a:rPr>
              <a:t>【</a:t>
            </a:r>
            <a:r>
              <a:rPr lang="ja-JP" altLang="en-US" sz="2400" b="1" u="sng" dirty="0">
                <a:solidFill>
                  <a:srgbClr val="0000CC"/>
                </a:solidFill>
              </a:rPr>
              <a:t>同時双方向型のオンライン通信が可能なインターネット環境及びパソコン等の準備</a:t>
            </a:r>
            <a:r>
              <a:rPr lang="en-US" altLang="ja-JP" sz="2400" b="1" u="sng" dirty="0">
                <a:solidFill>
                  <a:srgbClr val="0000CC"/>
                </a:solidFill>
              </a:rPr>
              <a:t>】</a:t>
            </a:r>
            <a:r>
              <a:rPr lang="ja-JP" altLang="en-US" sz="2400" b="1" u="sng" dirty="0">
                <a:solidFill>
                  <a:srgbClr val="0000CC"/>
                </a:solidFill>
              </a:rPr>
              <a:t>をお願いします。</a:t>
            </a:r>
            <a:br>
              <a:rPr lang="ja-JP" altLang="en-US" sz="2400" dirty="0">
                <a:solidFill>
                  <a:srgbClr val="0000CC"/>
                </a:solidFill>
              </a:rPr>
            </a:br>
            <a:r>
              <a:rPr lang="ja-JP" altLang="en-US" sz="2400" dirty="0"/>
              <a:t>　オンラインによる試験実施の詳細については、出願者に後日通知します。</a:t>
            </a:r>
            <a:endParaRPr lang="en-US" altLang="ja-JP" sz="2400" dirty="0"/>
          </a:p>
          <a:p>
            <a:endParaRPr lang="en-US" altLang="ja-JP" sz="2400" dirty="0"/>
          </a:p>
          <a:p>
            <a:r>
              <a:rPr lang="en-US" altLang="ja-JP" sz="2400" u="sng" dirty="0">
                <a:solidFill>
                  <a:srgbClr val="FF0000"/>
                </a:solidFill>
              </a:rPr>
              <a:t> </a:t>
            </a:r>
            <a:r>
              <a:rPr lang="en-US" altLang="ja-JP" sz="2400" b="1" u="sng" dirty="0">
                <a:solidFill>
                  <a:srgbClr val="FF0000"/>
                </a:solidFill>
              </a:rPr>
              <a:t>※</a:t>
            </a:r>
            <a:r>
              <a:rPr lang="ja-JP" altLang="en-US" sz="2400" b="1" u="sng" dirty="0">
                <a:solidFill>
                  <a:srgbClr val="FF0000"/>
                </a:solidFill>
              </a:rPr>
              <a:t>最新情報は国際教養学部ホームページで必ず確認してください。</a:t>
            </a:r>
            <a:r>
              <a:rPr lang="ja-JP" altLang="en-US" sz="2400" dirty="0"/>
              <a:t>（公表済の学生募集要項は、オンライン試験実施とする前の内容となっていますのでご注意ください。）</a:t>
            </a:r>
            <a:endParaRPr lang="en-US" altLang="ja-JP" sz="2400"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02259800"/>
      </p:ext>
    </p:extLst>
  </p:cSld>
  <p:clrMapOvr>
    <a:masterClrMapping/>
  </p:clrMapOvr>
  <mc:AlternateContent xmlns:mc="http://schemas.openxmlformats.org/markup-compatibility/2006" xmlns:p14="http://schemas.microsoft.com/office/powerpoint/2010/main">
    <mc:Choice Requires="p14">
      <p:transition spd="slow" p14:dur="2000" advTm="66115"/>
    </mc:Choice>
    <mc:Fallback xmlns="">
      <p:transition spd="slow" advTm="66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548680"/>
            <a:chOff x="0" y="0"/>
            <a:chExt cx="9144000" cy="548680"/>
          </a:xfrm>
          <a:gradFill>
            <a:gsLst>
              <a:gs pos="0">
                <a:srgbClr val="FF00FF"/>
              </a:gs>
              <a:gs pos="39999">
                <a:srgbClr val="FF66FF"/>
              </a:gs>
              <a:gs pos="70000">
                <a:srgbClr val="FF99FF"/>
              </a:gs>
              <a:gs pos="100000">
                <a:srgbClr val="FFCCFF"/>
              </a:gs>
            </a:gsLst>
            <a:lin ang="5400000" scaled="0"/>
          </a:gradFill>
        </p:grpSpPr>
        <p:sp>
          <p:nvSpPr>
            <p:cNvPr id="5" name="正方形/長方形 4"/>
            <p:cNvSpPr/>
            <p:nvPr/>
          </p:nvSpPr>
          <p:spPr>
            <a:xfrm>
              <a:off x="0" y="0"/>
              <a:ext cx="9144000"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74285"/>
              <a:ext cx="3528392" cy="461665"/>
            </a:xfrm>
            <a:prstGeom prst="rect">
              <a:avLst/>
            </a:prstGeom>
            <a:grpFill/>
          </p:spPr>
          <p:txBody>
            <a:bodyPr wrap="square" rtlCol="0">
              <a:spAutoFit/>
            </a:bodyPr>
            <a:lstStyle/>
            <a:p>
              <a:r>
                <a:rPr kumimoji="1" lang="ja-JP" altLang="en-US" sz="2400" b="1" spc="100" dirty="0">
                  <a:solidFill>
                    <a:srgbClr val="FFCCFF"/>
                  </a:solidFill>
                  <a:effectLst>
                    <a:outerShdw blurRad="38100" dist="38100" dir="2700000" algn="tl">
                      <a:srgbClr val="000000">
                        <a:alpha val="43137"/>
                      </a:srgbClr>
                    </a:outerShdw>
                  </a:effectLst>
                </a:rPr>
                <a:t>千葉大学国際教養学部</a:t>
              </a:r>
            </a:p>
          </p:txBody>
        </p:sp>
      </p:grpSp>
      <p:sp>
        <p:nvSpPr>
          <p:cNvPr id="10" name="スライド番号プレースホルダー 9"/>
          <p:cNvSpPr>
            <a:spLocks noGrp="1"/>
          </p:cNvSpPr>
          <p:nvPr>
            <p:ph type="sldNum" sz="quarter" idx="12"/>
          </p:nvPr>
        </p:nvSpPr>
        <p:spPr/>
        <p:txBody>
          <a:bodyPr/>
          <a:lstStyle/>
          <a:p>
            <a:fld id="{F58935DB-ED60-4D0A-BD6E-B0B31C7498E5}" type="slidenum">
              <a:rPr kumimoji="1" lang="ja-JP" altLang="en-US" smtClean="0"/>
              <a:t>2</a:t>
            </a:fld>
            <a:endParaRPr kumimoji="1" lang="ja-JP" altLang="en-US"/>
          </a:p>
        </p:txBody>
      </p:sp>
      <p:sp>
        <p:nvSpPr>
          <p:cNvPr id="13" name="テキスト ボックス 12"/>
          <p:cNvSpPr txBox="1"/>
          <p:nvPr/>
        </p:nvSpPr>
        <p:spPr>
          <a:xfrm>
            <a:off x="107504" y="902295"/>
            <a:ext cx="5184576" cy="46166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kumimoji="1" lang="ja-JP" altLang="en-US" sz="2400" b="1" dirty="0"/>
              <a:t>１２．</a:t>
            </a:r>
            <a:r>
              <a:rPr lang="ja-JP" altLang="en-US" sz="2400" b="1" dirty="0"/>
              <a:t>総合型選抜</a:t>
            </a:r>
            <a:r>
              <a:rPr kumimoji="1" lang="ja-JP" altLang="en-US" sz="2400" b="1" dirty="0"/>
              <a:t>の出願資格及び日程</a:t>
            </a:r>
            <a:endParaRPr kumimoji="1" lang="en-US" altLang="ja-JP" sz="2400" b="1" dirty="0"/>
          </a:p>
        </p:txBody>
      </p:sp>
      <p:graphicFrame>
        <p:nvGraphicFramePr>
          <p:cNvPr id="3" name="表 2"/>
          <p:cNvGraphicFramePr>
            <a:graphicFrameLocks noGrp="1"/>
          </p:cNvGraphicFramePr>
          <p:nvPr>
            <p:extLst>
              <p:ext uri="{D42A27DB-BD31-4B8C-83A1-F6EECF244321}">
                <p14:modId xmlns:p14="http://schemas.microsoft.com/office/powerpoint/2010/main" val="817328857"/>
              </p:ext>
            </p:extLst>
          </p:nvPr>
        </p:nvGraphicFramePr>
        <p:xfrm>
          <a:off x="755576" y="1700808"/>
          <a:ext cx="7632848" cy="4276873"/>
        </p:xfrm>
        <a:graphic>
          <a:graphicData uri="http://schemas.openxmlformats.org/drawingml/2006/table">
            <a:tbl>
              <a:tblPr firstRow="1" bandRow="1">
                <a:tableStyleId>{2D5ABB26-0587-4C30-8999-92F81FD0307C}</a:tableStyleId>
              </a:tblPr>
              <a:tblGrid>
                <a:gridCol w="2448272">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864096">
                <a:tc>
                  <a:txBody>
                    <a:bodyPr/>
                    <a:lstStyle/>
                    <a:p>
                      <a:pPr algn="ctr"/>
                      <a:r>
                        <a:rPr kumimoji="1" lang="ja-JP" altLang="en-US" dirty="0"/>
                        <a:t>出願資格</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大学入学共通テストで指定教科・科目を受験する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高校卒業見込者・卒業者　等</a:t>
                      </a:r>
                      <a:endParaRPr kumimoji="1" lang="en-US" altLang="ja-JP"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39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出願期間</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dirty="0"/>
                        <a:t>令和</a:t>
                      </a:r>
                      <a:r>
                        <a:rPr kumimoji="1" lang="en-US" altLang="ja-JP" dirty="0"/>
                        <a:t>2</a:t>
                      </a:r>
                      <a:r>
                        <a:rPr kumimoji="1" lang="ja-JP" altLang="en-US" dirty="0"/>
                        <a:t>年</a:t>
                      </a:r>
                      <a:r>
                        <a:rPr kumimoji="1" lang="en-US" altLang="ja-JP" dirty="0"/>
                        <a:t>9</a:t>
                      </a:r>
                      <a:r>
                        <a:rPr kumimoji="1" lang="ja-JP" altLang="en-US" dirty="0"/>
                        <a:t>月</a:t>
                      </a:r>
                      <a:r>
                        <a:rPr kumimoji="1" lang="en-US" altLang="ja-JP" dirty="0"/>
                        <a:t>15</a:t>
                      </a:r>
                      <a:r>
                        <a:rPr kumimoji="1" lang="ja-JP" altLang="en-US" dirty="0"/>
                        <a:t>日（火）～</a:t>
                      </a:r>
                      <a:r>
                        <a:rPr kumimoji="1" lang="en-US" altLang="ja-JP" dirty="0"/>
                        <a:t>9</a:t>
                      </a:r>
                      <a:r>
                        <a:rPr kumimoji="1" lang="ja-JP" altLang="en-US" dirty="0"/>
                        <a:t>月</a:t>
                      </a:r>
                      <a:r>
                        <a:rPr kumimoji="1" lang="en-US" altLang="ja-JP" dirty="0"/>
                        <a:t>18</a:t>
                      </a:r>
                      <a:r>
                        <a:rPr kumimoji="1" lang="ja-JP" altLang="en-US" dirty="0"/>
                        <a:t>日（金）</a:t>
                      </a:r>
                      <a:endParaRPr kumimoji="1" lang="en-US" altLang="ja-JP"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2210">
                <a:tc>
                  <a:txBody>
                    <a:bodyPr/>
                    <a:lstStyle/>
                    <a:p>
                      <a:pPr algn="ctr"/>
                      <a:r>
                        <a:rPr kumimoji="1" lang="ja-JP" altLang="en-US" dirty="0"/>
                        <a:t>選抜期日</a:t>
                      </a:r>
                      <a:endParaRPr kumimoji="1" lang="en-US" altLang="ja-JP" dirty="0"/>
                    </a:p>
                    <a:p>
                      <a:pPr algn="ctr"/>
                      <a:r>
                        <a:rPr kumimoji="1" lang="ja-JP" altLang="en-US" dirty="0"/>
                        <a:t>（課題論述、面接）</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dirty="0"/>
                        <a:t>令和</a:t>
                      </a:r>
                      <a:r>
                        <a:rPr kumimoji="1" lang="en-US" altLang="ja-JP" dirty="0"/>
                        <a:t>2</a:t>
                      </a:r>
                      <a:r>
                        <a:rPr kumimoji="1" lang="ja-JP" altLang="en-US" dirty="0"/>
                        <a:t>年</a:t>
                      </a:r>
                      <a:r>
                        <a:rPr kumimoji="1" lang="en-US" altLang="ja-JP" dirty="0"/>
                        <a:t>10</a:t>
                      </a:r>
                      <a:r>
                        <a:rPr kumimoji="1" lang="ja-JP" altLang="en-US" dirty="0"/>
                        <a:t>月</a:t>
                      </a:r>
                      <a:r>
                        <a:rPr kumimoji="1" lang="en-US" altLang="ja-JP" dirty="0"/>
                        <a:t>24</a:t>
                      </a:r>
                      <a:r>
                        <a:rPr kumimoji="1" lang="ja-JP" altLang="en-US" dirty="0"/>
                        <a:t>日（土）～</a:t>
                      </a:r>
                      <a:r>
                        <a:rPr kumimoji="1" lang="en-US" altLang="ja-JP" dirty="0"/>
                        <a:t>10</a:t>
                      </a:r>
                      <a:r>
                        <a:rPr kumimoji="1" lang="ja-JP" altLang="en-US" dirty="0"/>
                        <a:t>月</a:t>
                      </a:r>
                      <a:r>
                        <a:rPr kumimoji="1" lang="en-US" altLang="ja-JP" dirty="0"/>
                        <a:t>25</a:t>
                      </a:r>
                      <a:r>
                        <a:rPr kumimoji="1" lang="ja-JP" altLang="en-US" dirty="0"/>
                        <a:t>日（日）</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5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合格内定者発表</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dirty="0"/>
                        <a:t>令和</a:t>
                      </a:r>
                      <a:r>
                        <a:rPr kumimoji="1" lang="en-US" altLang="ja-JP" dirty="0"/>
                        <a:t>2</a:t>
                      </a:r>
                      <a:r>
                        <a:rPr kumimoji="1" lang="ja-JP" altLang="en-US" dirty="0"/>
                        <a:t>年</a:t>
                      </a:r>
                      <a:r>
                        <a:rPr kumimoji="1" lang="en-US" altLang="ja-JP" dirty="0"/>
                        <a:t>11</a:t>
                      </a:r>
                      <a:r>
                        <a:rPr kumimoji="1" lang="ja-JP" altLang="en-US" dirty="0"/>
                        <a:t>月</a:t>
                      </a:r>
                      <a:r>
                        <a:rPr kumimoji="1" lang="en-US" altLang="ja-JP" dirty="0"/>
                        <a:t>20</a:t>
                      </a:r>
                      <a:r>
                        <a:rPr kumimoji="1" lang="ja-JP" altLang="en-US" dirty="0"/>
                        <a:t>日（金）</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6064">
                <a:tc>
                  <a:txBody>
                    <a:bodyPr/>
                    <a:lstStyle/>
                    <a:p>
                      <a:pPr algn="ctr"/>
                      <a:r>
                        <a:rPr kumimoji="1" lang="ja-JP" altLang="en-US" dirty="0"/>
                        <a:t>大学入学共通テスト</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令和</a:t>
                      </a:r>
                      <a:r>
                        <a:rPr lang="en-US" altLang="ja-JP" dirty="0"/>
                        <a:t>3</a:t>
                      </a:r>
                      <a:r>
                        <a:rPr kumimoji="1" lang="ja-JP" altLang="en-US" dirty="0"/>
                        <a:t>年</a:t>
                      </a:r>
                      <a:r>
                        <a:rPr kumimoji="1" lang="en-US" altLang="ja-JP" dirty="0"/>
                        <a:t>1</a:t>
                      </a:r>
                      <a:r>
                        <a:rPr kumimoji="1" lang="ja-JP" altLang="en-US" dirty="0"/>
                        <a:t>月</a:t>
                      </a:r>
                      <a:r>
                        <a:rPr kumimoji="1" lang="en-US" altLang="ja-JP" dirty="0"/>
                        <a:t>16</a:t>
                      </a:r>
                      <a:r>
                        <a:rPr kumimoji="1" lang="ja-JP" altLang="en-US" dirty="0"/>
                        <a:t>日（土）～</a:t>
                      </a:r>
                      <a:r>
                        <a:rPr lang="en-US" altLang="ja-JP" dirty="0"/>
                        <a:t>17</a:t>
                      </a:r>
                      <a:r>
                        <a:rPr kumimoji="1" lang="ja-JP" altLang="en-US" dirty="0"/>
                        <a:t>日（日）</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ja-JP" altLang="en-US" sz="1400" dirty="0"/>
                        <a:t>学校長に認められた者等は</a:t>
                      </a:r>
                      <a:r>
                        <a:rPr lang="ja-JP" altLang="en-US" sz="1400" dirty="0"/>
                        <a:t>令和</a:t>
                      </a:r>
                      <a:r>
                        <a:rPr lang="en-US" altLang="ja-JP" sz="1400" dirty="0"/>
                        <a:t>3</a:t>
                      </a:r>
                      <a:r>
                        <a:rPr lang="ja-JP" altLang="en-US" sz="1400" dirty="0"/>
                        <a:t>年</a:t>
                      </a:r>
                      <a:r>
                        <a:rPr kumimoji="1" lang="en-US" altLang="ja-JP" sz="1400" dirty="0"/>
                        <a:t>1</a:t>
                      </a:r>
                      <a:r>
                        <a:rPr kumimoji="1" lang="ja-JP" altLang="en-US" sz="1400" dirty="0"/>
                        <a:t>月</a:t>
                      </a:r>
                      <a:r>
                        <a:rPr kumimoji="1" lang="en-US" altLang="ja-JP" sz="1400" dirty="0"/>
                        <a:t>30</a:t>
                      </a:r>
                      <a:r>
                        <a:rPr kumimoji="1" lang="ja-JP" altLang="en-US" sz="1400" dirty="0"/>
                        <a:t>日（土）～</a:t>
                      </a:r>
                      <a:r>
                        <a:rPr kumimoji="1" lang="en-US" altLang="ja-JP" sz="1400" dirty="0"/>
                        <a:t>31</a:t>
                      </a:r>
                      <a:r>
                        <a:rPr kumimoji="1" lang="ja-JP" altLang="en-US" sz="1400" dirty="0"/>
                        <a:t>日（日）</a:t>
                      </a:r>
                      <a:r>
                        <a:rPr kumimoji="1" lang="en-US" altLang="ja-JP" sz="1400" dirty="0"/>
                        <a:t>〕</a:t>
                      </a:r>
                      <a:endParaRPr kumimoji="1" lang="en-US" altLang="ja-JP"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4056">
                <a:tc>
                  <a:txBody>
                    <a:bodyPr/>
                    <a:lstStyle/>
                    <a:p>
                      <a:pPr algn="ctr"/>
                      <a:r>
                        <a:rPr kumimoji="1" lang="ja-JP" altLang="en-US" dirty="0"/>
                        <a:t>最終合格者発表</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令和</a:t>
                      </a:r>
                      <a:r>
                        <a:rPr kumimoji="1" lang="en-US" altLang="ja-JP" dirty="0"/>
                        <a:t>3</a:t>
                      </a:r>
                      <a:r>
                        <a:rPr kumimoji="1" lang="ja-JP" altLang="en-US" dirty="0"/>
                        <a:t>年</a:t>
                      </a:r>
                      <a:r>
                        <a:rPr kumimoji="1" lang="en-US" altLang="ja-JP" dirty="0"/>
                        <a:t>2</a:t>
                      </a:r>
                      <a:r>
                        <a:rPr kumimoji="1" lang="ja-JP" altLang="en-US" dirty="0"/>
                        <a:t>月</a:t>
                      </a:r>
                      <a:r>
                        <a:rPr kumimoji="1" lang="en-US" altLang="ja-JP" dirty="0"/>
                        <a:t>11</a:t>
                      </a:r>
                      <a:r>
                        <a:rPr kumimoji="1" lang="ja-JP" altLang="en-US" dirty="0"/>
                        <a:t>日（木･祝）</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83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入学手続</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令和</a:t>
                      </a:r>
                      <a:r>
                        <a:rPr kumimoji="1" lang="en-US" altLang="ja-JP" dirty="0"/>
                        <a:t>3</a:t>
                      </a:r>
                      <a:r>
                        <a:rPr kumimoji="1" lang="ja-JP" altLang="en-US" dirty="0"/>
                        <a:t>年</a:t>
                      </a:r>
                      <a:r>
                        <a:rPr kumimoji="1" lang="en-US" altLang="ja-JP" dirty="0"/>
                        <a:t>2</a:t>
                      </a:r>
                      <a:r>
                        <a:rPr kumimoji="1" lang="ja-JP" altLang="en-US" dirty="0"/>
                        <a:t>月</a:t>
                      </a:r>
                      <a:r>
                        <a:rPr kumimoji="1" lang="en-US" altLang="ja-JP" dirty="0"/>
                        <a:t>17</a:t>
                      </a:r>
                      <a:r>
                        <a:rPr kumimoji="1" lang="ja-JP" altLang="en-US" dirty="0"/>
                        <a:t>日（水）</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54" y="-2964"/>
            <a:ext cx="2094346" cy="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83568" y="5994781"/>
            <a:ext cx="8003232" cy="646331"/>
          </a:xfrm>
          <a:prstGeom prst="rect">
            <a:avLst/>
          </a:prstGeom>
          <a:noFill/>
        </p:spPr>
        <p:txBody>
          <a:bodyPr wrap="square" rtlCol="0">
            <a:spAutoFit/>
          </a:bodyPr>
          <a:lstStyle/>
          <a:p>
            <a:r>
              <a:rPr lang="en-US" altLang="ja-JP" b="1" u="sng" dirty="0">
                <a:solidFill>
                  <a:srgbClr val="FF0000"/>
                </a:solidFill>
              </a:rPr>
              <a:t>※</a:t>
            </a:r>
            <a:r>
              <a:rPr lang="ja-JP" altLang="en-US" b="1" u="sng" dirty="0">
                <a:solidFill>
                  <a:srgbClr val="FF0000"/>
                </a:solidFill>
              </a:rPr>
              <a:t>日程等については変更がありえますので、国際教養学部ホームページで最新情報を必ず確認してください。</a:t>
            </a:r>
            <a:endParaRPr kumimoji="1" lang="ja-JP" altLang="en-US" b="1" dirty="0">
              <a:solidFill>
                <a:srgbClr val="FF0000"/>
              </a:solidFill>
            </a:endParaRPr>
          </a:p>
        </p:txBody>
      </p:sp>
      <p:pic>
        <p:nvPicPr>
          <p:cNvPr id="14" name="オーディオ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60279772"/>
      </p:ext>
    </p:extLst>
  </p:cSld>
  <p:clrMapOvr>
    <a:masterClrMapping/>
  </p:clrMapOvr>
  <mc:AlternateContent xmlns:mc="http://schemas.openxmlformats.org/markup-compatibility/2006" xmlns:p14="http://schemas.microsoft.com/office/powerpoint/2010/main">
    <mc:Choice Requires="p14">
      <p:transition spd="slow" p14:dur="2000" advTm="80462"/>
    </mc:Choice>
    <mc:Fallback xmlns="">
      <p:transition spd="slow" advTm="80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548680"/>
            <a:chOff x="0" y="0"/>
            <a:chExt cx="9144000" cy="548680"/>
          </a:xfrm>
          <a:gradFill>
            <a:gsLst>
              <a:gs pos="0">
                <a:srgbClr val="FF00FF"/>
              </a:gs>
              <a:gs pos="39999">
                <a:srgbClr val="FF66FF"/>
              </a:gs>
              <a:gs pos="70000">
                <a:srgbClr val="FF99FF"/>
              </a:gs>
              <a:gs pos="100000">
                <a:srgbClr val="FFCCFF"/>
              </a:gs>
            </a:gsLst>
            <a:lin ang="5400000" scaled="0"/>
          </a:gradFill>
        </p:grpSpPr>
        <p:sp>
          <p:nvSpPr>
            <p:cNvPr id="5" name="正方形/長方形 4"/>
            <p:cNvSpPr/>
            <p:nvPr/>
          </p:nvSpPr>
          <p:spPr>
            <a:xfrm>
              <a:off x="0" y="0"/>
              <a:ext cx="9144000"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74285"/>
              <a:ext cx="3528392" cy="461665"/>
            </a:xfrm>
            <a:prstGeom prst="rect">
              <a:avLst/>
            </a:prstGeom>
            <a:grpFill/>
          </p:spPr>
          <p:txBody>
            <a:bodyPr wrap="square" rtlCol="0">
              <a:spAutoFit/>
            </a:bodyPr>
            <a:lstStyle/>
            <a:p>
              <a:r>
                <a:rPr kumimoji="1" lang="ja-JP" altLang="en-US" sz="2400" b="1" spc="100" dirty="0">
                  <a:solidFill>
                    <a:srgbClr val="FFCCFF"/>
                  </a:solidFill>
                  <a:effectLst>
                    <a:outerShdw blurRad="38100" dist="38100" dir="2700000" algn="tl">
                      <a:srgbClr val="000000">
                        <a:alpha val="43137"/>
                      </a:srgbClr>
                    </a:outerShdw>
                  </a:effectLst>
                </a:rPr>
                <a:t>千葉大学国際教養学部</a:t>
              </a:r>
            </a:p>
          </p:txBody>
        </p:sp>
      </p:grpSp>
      <p:sp>
        <p:nvSpPr>
          <p:cNvPr id="10" name="スライド番号プレースホルダー 9"/>
          <p:cNvSpPr>
            <a:spLocks noGrp="1"/>
          </p:cNvSpPr>
          <p:nvPr>
            <p:ph type="sldNum" sz="quarter" idx="12"/>
          </p:nvPr>
        </p:nvSpPr>
        <p:spPr/>
        <p:txBody>
          <a:bodyPr/>
          <a:lstStyle/>
          <a:p>
            <a:fld id="{F58935DB-ED60-4D0A-BD6E-B0B31C7498E5}" type="slidenum">
              <a:rPr kumimoji="1" lang="ja-JP" altLang="en-US" smtClean="0"/>
              <a:t>3</a:t>
            </a:fld>
            <a:endParaRPr kumimoji="1" lang="ja-JP" altLang="en-US"/>
          </a:p>
        </p:txBody>
      </p:sp>
      <p:sp>
        <p:nvSpPr>
          <p:cNvPr id="13" name="テキスト ボックス 12"/>
          <p:cNvSpPr txBox="1"/>
          <p:nvPr/>
        </p:nvSpPr>
        <p:spPr>
          <a:xfrm>
            <a:off x="107504" y="764704"/>
            <a:ext cx="4392488" cy="46166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kumimoji="1" lang="ja-JP" altLang="en-US" sz="2400" b="1" dirty="0"/>
              <a:t>１３．</a:t>
            </a:r>
            <a:r>
              <a:rPr lang="ja-JP" altLang="en-US" sz="2400" b="1" dirty="0"/>
              <a:t>総合型選抜</a:t>
            </a:r>
            <a:r>
              <a:rPr kumimoji="1" lang="ja-JP" altLang="en-US" sz="2400" b="1" dirty="0"/>
              <a:t>の出願書類等</a:t>
            </a:r>
            <a:endParaRPr kumimoji="1" lang="en-US" altLang="ja-JP" sz="2400" b="1" dirty="0"/>
          </a:p>
        </p:txBody>
      </p:sp>
      <p:graphicFrame>
        <p:nvGraphicFramePr>
          <p:cNvPr id="3" name="表 2"/>
          <p:cNvGraphicFramePr>
            <a:graphicFrameLocks noGrp="1"/>
          </p:cNvGraphicFramePr>
          <p:nvPr>
            <p:extLst>
              <p:ext uri="{D42A27DB-BD31-4B8C-83A1-F6EECF244321}">
                <p14:modId xmlns:p14="http://schemas.microsoft.com/office/powerpoint/2010/main" val="70128525"/>
              </p:ext>
            </p:extLst>
          </p:nvPr>
        </p:nvGraphicFramePr>
        <p:xfrm>
          <a:off x="611560" y="1484784"/>
          <a:ext cx="7992888" cy="4297680"/>
        </p:xfrm>
        <a:graphic>
          <a:graphicData uri="http://schemas.openxmlformats.org/drawingml/2006/table">
            <a:tbl>
              <a:tblPr firstRow="1" bandRow="1">
                <a:tableStyleId>{2D5ABB26-0587-4C30-8999-92F81FD0307C}</a:tableStyleId>
              </a:tblPr>
              <a:tblGrid>
                <a:gridCol w="623923">
                  <a:extLst>
                    <a:ext uri="{9D8B030D-6E8A-4147-A177-3AD203B41FA5}">
                      <a16:colId xmlns:a16="http://schemas.microsoft.com/office/drawing/2014/main" val="20000"/>
                    </a:ext>
                  </a:extLst>
                </a:gridCol>
                <a:gridCol w="2688445">
                  <a:extLst>
                    <a:ext uri="{9D8B030D-6E8A-4147-A177-3AD203B41FA5}">
                      <a16:colId xmlns:a16="http://schemas.microsoft.com/office/drawing/2014/main" val="20001"/>
                    </a:ext>
                  </a:extLst>
                </a:gridCol>
                <a:gridCol w="4680520">
                  <a:extLst>
                    <a:ext uri="{9D8B030D-6E8A-4147-A177-3AD203B41FA5}">
                      <a16:colId xmlns:a16="http://schemas.microsoft.com/office/drawing/2014/main" val="20002"/>
                    </a:ext>
                  </a:extLst>
                </a:gridCol>
              </a:tblGrid>
              <a:tr h="349315">
                <a:tc>
                  <a:txBody>
                    <a:bodyPr/>
                    <a:lstStyle/>
                    <a:p>
                      <a:pPr algn="ctr"/>
                      <a:endParaRPr kumimoji="1" lang="ja-JP" alt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a:t>出願書類等</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a:t>備　　考</a:t>
                      </a:r>
                      <a:endParaRPr kumimoji="1" lang="en-US" altLang="ja-JP"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349315">
                <a:tc>
                  <a:txBody>
                    <a:bodyPr/>
                    <a:lstStyle/>
                    <a:p>
                      <a:pPr algn="ctr"/>
                      <a:r>
                        <a:rPr kumimoji="1" lang="ja-JP" altLang="en-US" dirty="0"/>
                        <a:t>１</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a:t>志願票・受験票・写真票</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l"/>
                      <a:endParaRPr kumimoji="1" lang="en-US" altLang="ja-JP"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315">
                <a:tc>
                  <a:txBody>
                    <a:bodyPr/>
                    <a:lstStyle/>
                    <a:p>
                      <a:pPr algn="ctr"/>
                      <a:r>
                        <a:rPr kumimoji="1" lang="ja-JP" altLang="en-US" dirty="0"/>
                        <a:t>２</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a:t>検定料</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dirty="0"/>
                        <a:t>１７，０００円</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35275">
                <a:tc>
                  <a:txBody>
                    <a:bodyPr/>
                    <a:lstStyle/>
                    <a:p>
                      <a:pPr algn="ctr"/>
                      <a:r>
                        <a:rPr kumimoji="1" lang="ja-JP" altLang="en-US" dirty="0"/>
                        <a:t>３</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a:solidFill>
                            <a:srgbClr val="0000CC"/>
                          </a:solidFill>
                        </a:rPr>
                        <a:t>自己推薦書</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dirty="0"/>
                        <a:t>これまで行ってきた活動を説明した上で、国際教養学部でどのようなことを学びたいのか、また、学んだことを社会の中でどのように活かしていきたいのか等を記入（様式指定）</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73289">
                <a:tc>
                  <a:txBody>
                    <a:bodyPr/>
                    <a:lstStyle/>
                    <a:p>
                      <a:pPr algn="ctr"/>
                      <a:r>
                        <a:rPr kumimoji="1" lang="ja-JP" altLang="en-US" dirty="0"/>
                        <a:t>４</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a:solidFill>
                            <a:srgbClr val="0000CC"/>
                          </a:solidFill>
                        </a:rPr>
                        <a:t>学びの履歴書</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dirty="0"/>
                        <a:t>国際教養学部が求める入学者を踏まえ、その人物像に該当することを示すような「学び」の活動について報告（様式指定・資料提出）</a:t>
                      </a:r>
                      <a:endParaRPr kumimoji="1" lang="en-US" altLang="ja-JP"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9315">
                <a:tc>
                  <a:txBody>
                    <a:bodyPr/>
                    <a:lstStyle/>
                    <a:p>
                      <a:pPr algn="ctr"/>
                      <a:r>
                        <a:rPr kumimoji="1" lang="ja-JP" altLang="en-US" dirty="0"/>
                        <a:t>５</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a:t>調査書等</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endParaRPr kumimoji="1" lang="ja-JP" altLang="en-US"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9315">
                <a:tc>
                  <a:txBody>
                    <a:bodyPr/>
                    <a:lstStyle/>
                    <a:p>
                      <a:pPr algn="ctr"/>
                      <a:r>
                        <a:rPr kumimoji="1" lang="ja-JP" altLang="en-US" dirty="0"/>
                        <a:t>６</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a:t>受験票送付用封筒</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endParaRPr kumimoji="1" lang="ja-JP" altLang="en-US"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9315">
                <a:tc>
                  <a:txBody>
                    <a:bodyPr/>
                    <a:lstStyle/>
                    <a:p>
                      <a:pPr algn="ctr"/>
                      <a:r>
                        <a:rPr kumimoji="1" lang="ja-JP" altLang="en-US" dirty="0"/>
                        <a:t>７</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a:t>住所シール</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l"/>
                      <a:endParaRPr kumimoji="1" lang="ja-JP" altLang="en-US"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54" y="-2964"/>
            <a:ext cx="2094346" cy="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27221" y="5803079"/>
            <a:ext cx="8003232" cy="646331"/>
          </a:xfrm>
          <a:prstGeom prst="rect">
            <a:avLst/>
          </a:prstGeom>
          <a:noFill/>
        </p:spPr>
        <p:txBody>
          <a:bodyPr wrap="square" rtlCol="0">
            <a:spAutoFit/>
          </a:bodyPr>
          <a:lstStyle/>
          <a:p>
            <a:r>
              <a:rPr lang="en-US" altLang="ja-JP" dirty="0"/>
              <a:t>※</a:t>
            </a:r>
            <a:r>
              <a:rPr lang="ja-JP" altLang="en-US" dirty="0"/>
              <a:t>総合型選抜は、一般選抜と異なり、インターネットを利用した出願方法ではなく、通常の郵送等による出願方法となります。</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72282321"/>
      </p:ext>
    </p:extLst>
  </p:cSld>
  <p:clrMapOvr>
    <a:masterClrMapping/>
  </p:clrMapOvr>
  <mc:AlternateContent xmlns:mc="http://schemas.openxmlformats.org/markup-compatibility/2006" xmlns:p14="http://schemas.microsoft.com/office/powerpoint/2010/main">
    <mc:Choice Requires="p14">
      <p:transition spd="slow" p14:dur="2000" advTm="48619"/>
    </mc:Choice>
    <mc:Fallback xmlns="">
      <p:transition spd="slow" advTm="48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548680"/>
            <a:chOff x="0" y="0"/>
            <a:chExt cx="9144000" cy="548680"/>
          </a:xfrm>
          <a:gradFill>
            <a:gsLst>
              <a:gs pos="0">
                <a:srgbClr val="FF00FF"/>
              </a:gs>
              <a:gs pos="39999">
                <a:srgbClr val="FF66FF"/>
              </a:gs>
              <a:gs pos="70000">
                <a:srgbClr val="FF99FF"/>
              </a:gs>
              <a:gs pos="100000">
                <a:srgbClr val="FFCCFF"/>
              </a:gs>
            </a:gsLst>
            <a:lin ang="5400000" scaled="0"/>
          </a:gradFill>
        </p:grpSpPr>
        <p:sp>
          <p:nvSpPr>
            <p:cNvPr id="5" name="正方形/長方形 4"/>
            <p:cNvSpPr/>
            <p:nvPr/>
          </p:nvSpPr>
          <p:spPr>
            <a:xfrm>
              <a:off x="0" y="0"/>
              <a:ext cx="9144000"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74285"/>
              <a:ext cx="3528392" cy="461665"/>
            </a:xfrm>
            <a:prstGeom prst="rect">
              <a:avLst/>
            </a:prstGeom>
            <a:noFill/>
          </p:spPr>
          <p:txBody>
            <a:bodyPr wrap="square" rtlCol="0">
              <a:spAutoFit/>
            </a:bodyPr>
            <a:lstStyle/>
            <a:p>
              <a:r>
                <a:rPr kumimoji="1" lang="ja-JP" altLang="en-US" sz="2400" b="1" spc="100" dirty="0">
                  <a:solidFill>
                    <a:srgbClr val="FFCCFF"/>
                  </a:solidFill>
                  <a:effectLst>
                    <a:outerShdw blurRad="38100" dist="38100" dir="2700000" algn="tl">
                      <a:srgbClr val="000000">
                        <a:alpha val="43137"/>
                      </a:srgbClr>
                    </a:outerShdw>
                  </a:effectLst>
                </a:rPr>
                <a:t>千葉大学国際教養学部</a:t>
              </a:r>
            </a:p>
          </p:txBody>
        </p:sp>
      </p:grpSp>
      <p:sp>
        <p:nvSpPr>
          <p:cNvPr id="10" name="スライド番号プレースホルダー 9"/>
          <p:cNvSpPr>
            <a:spLocks noGrp="1"/>
          </p:cNvSpPr>
          <p:nvPr>
            <p:ph type="sldNum" sz="quarter" idx="12"/>
          </p:nvPr>
        </p:nvSpPr>
        <p:spPr/>
        <p:txBody>
          <a:bodyPr/>
          <a:lstStyle/>
          <a:p>
            <a:fld id="{F58935DB-ED60-4D0A-BD6E-B0B31C7498E5}" type="slidenum">
              <a:rPr kumimoji="1" lang="ja-JP" altLang="en-US" smtClean="0"/>
              <a:t>4</a:t>
            </a:fld>
            <a:endParaRPr kumimoji="1" lang="ja-JP" altLang="en-US"/>
          </a:p>
        </p:txBody>
      </p:sp>
      <p:sp>
        <p:nvSpPr>
          <p:cNvPr id="13" name="テキスト ボックス 12"/>
          <p:cNvSpPr txBox="1"/>
          <p:nvPr/>
        </p:nvSpPr>
        <p:spPr>
          <a:xfrm>
            <a:off x="107504" y="836712"/>
            <a:ext cx="5328592" cy="46166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kumimoji="1" lang="ja-JP" altLang="en-US" sz="2400" b="1" dirty="0"/>
              <a:t>１４．</a:t>
            </a:r>
            <a:r>
              <a:rPr lang="ja-JP" altLang="en-US" sz="2400" b="1" dirty="0"/>
              <a:t>総合型選抜</a:t>
            </a:r>
            <a:r>
              <a:rPr kumimoji="1" lang="ja-JP" altLang="en-US" sz="2400" b="1" dirty="0"/>
              <a:t>の入学者選抜方法等</a:t>
            </a:r>
            <a:endParaRPr kumimoji="1" lang="en-US" altLang="ja-JP" sz="2400" b="1" dirty="0"/>
          </a:p>
        </p:txBody>
      </p:sp>
      <p:graphicFrame>
        <p:nvGraphicFramePr>
          <p:cNvPr id="2" name="表 1"/>
          <p:cNvGraphicFramePr>
            <a:graphicFrameLocks noGrp="1"/>
          </p:cNvGraphicFramePr>
          <p:nvPr>
            <p:extLst>
              <p:ext uri="{D42A27DB-BD31-4B8C-83A1-F6EECF244321}">
                <p14:modId xmlns:p14="http://schemas.microsoft.com/office/powerpoint/2010/main" val="2389531454"/>
              </p:ext>
            </p:extLst>
          </p:nvPr>
        </p:nvGraphicFramePr>
        <p:xfrm>
          <a:off x="611560" y="1484784"/>
          <a:ext cx="7920880" cy="4405695"/>
        </p:xfrm>
        <a:graphic>
          <a:graphicData uri="http://schemas.openxmlformats.org/drawingml/2006/table">
            <a:tbl>
              <a:tblPr firstRow="1" bandRow="1">
                <a:tableStyleId>{2D5ABB26-0587-4C30-8999-92F81FD0307C}</a:tableStyleId>
              </a:tblPr>
              <a:tblGrid>
                <a:gridCol w="1434603">
                  <a:extLst>
                    <a:ext uri="{9D8B030D-6E8A-4147-A177-3AD203B41FA5}">
                      <a16:colId xmlns:a16="http://schemas.microsoft.com/office/drawing/2014/main" val="20000"/>
                    </a:ext>
                  </a:extLst>
                </a:gridCol>
                <a:gridCol w="1445717">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358100">
                <a:tc>
                  <a:txBody>
                    <a:bodyPr/>
                    <a:lstStyle/>
                    <a:p>
                      <a:pPr algn="ctr"/>
                      <a:r>
                        <a:rPr kumimoji="1" lang="ja-JP" altLang="en-US" sz="1600" dirty="0"/>
                        <a:t>選抜科目</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600" dirty="0"/>
                        <a:t>選抜期日等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600" dirty="0"/>
                        <a:t>選抜方法等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600" dirty="0"/>
                        <a:t>評価等</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2042163">
                <a:tc>
                  <a:txBody>
                    <a:bodyPr/>
                    <a:lstStyle/>
                    <a:p>
                      <a:pPr algn="ctr"/>
                      <a:r>
                        <a:rPr kumimoji="1" lang="ja-JP" altLang="en-US" sz="1600" dirty="0">
                          <a:solidFill>
                            <a:schemeClr val="tx1"/>
                          </a:solidFill>
                        </a:rPr>
                        <a:t>課題論述</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dirty="0">
                          <a:solidFill>
                            <a:schemeClr val="tx1"/>
                          </a:solidFill>
                        </a:rPr>
                        <a:t>令和</a:t>
                      </a:r>
                      <a:r>
                        <a:rPr kumimoji="1" lang="en-US" altLang="ja-JP" sz="1600" dirty="0">
                          <a:solidFill>
                            <a:schemeClr val="tx1"/>
                          </a:solidFill>
                        </a:rPr>
                        <a:t>2</a:t>
                      </a:r>
                      <a:r>
                        <a:rPr kumimoji="1" lang="ja-JP" altLang="en-US" sz="1600" dirty="0">
                          <a:solidFill>
                            <a:schemeClr val="tx1"/>
                          </a:solidFill>
                        </a:rPr>
                        <a:t>年</a:t>
                      </a:r>
                      <a:endParaRPr kumimoji="1" lang="en-US" altLang="ja-JP" sz="1600" dirty="0">
                        <a:solidFill>
                          <a:schemeClr val="tx1"/>
                        </a:solidFill>
                      </a:endParaRPr>
                    </a:p>
                    <a:p>
                      <a:pPr algn="ctr"/>
                      <a:r>
                        <a:rPr kumimoji="1" lang="en-US" altLang="ja-JP" sz="1600" dirty="0">
                          <a:solidFill>
                            <a:schemeClr val="tx1"/>
                          </a:solidFill>
                        </a:rPr>
                        <a:t>10</a:t>
                      </a:r>
                      <a:r>
                        <a:rPr kumimoji="1" lang="ja-JP" altLang="en-US" sz="1600" dirty="0">
                          <a:solidFill>
                            <a:schemeClr val="tx1"/>
                          </a:solidFill>
                        </a:rPr>
                        <a:t>月</a:t>
                      </a:r>
                      <a:r>
                        <a:rPr kumimoji="1" lang="en-US" altLang="ja-JP" sz="1600" dirty="0">
                          <a:solidFill>
                            <a:schemeClr val="tx1"/>
                          </a:solidFill>
                        </a:rPr>
                        <a:t>24</a:t>
                      </a:r>
                      <a:r>
                        <a:rPr kumimoji="1" lang="ja-JP" altLang="en-US" sz="1600" dirty="0">
                          <a:solidFill>
                            <a:schemeClr val="tx1"/>
                          </a:solidFill>
                        </a:rPr>
                        <a:t>日（土）</a:t>
                      </a:r>
                      <a:endParaRPr kumimoji="1" lang="en-US" altLang="ja-JP" sz="1600" dirty="0">
                        <a:solidFill>
                          <a:schemeClr val="tx1"/>
                        </a:solidFill>
                      </a:endParaRPr>
                    </a:p>
                    <a:p>
                      <a:pPr algn="ctr"/>
                      <a:r>
                        <a:rPr kumimoji="1" lang="en-US" altLang="ja-JP" sz="1600" dirty="0">
                          <a:solidFill>
                            <a:schemeClr val="tx1"/>
                          </a:solidFill>
                        </a:rPr>
                        <a:t>13:00</a:t>
                      </a:r>
                      <a:r>
                        <a:rPr kumimoji="1" lang="ja-JP" altLang="en-US" sz="1600" dirty="0">
                          <a:solidFill>
                            <a:schemeClr val="tx1"/>
                          </a:solidFill>
                        </a:rPr>
                        <a:t>～</a:t>
                      </a:r>
                      <a:r>
                        <a:rPr kumimoji="1" lang="en-US" altLang="ja-JP" sz="1600" dirty="0">
                          <a:solidFill>
                            <a:schemeClr val="tx1"/>
                          </a:solidFill>
                        </a:rPr>
                        <a:t>16:30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　文理混合による課題解決に向けた資質と適性を評価するため、資料の理解力、論理構成力、科学・統計リテラシーを問う課題を課します。なお、資料の一部に英文資料を含みます。</a:t>
                      </a:r>
                      <a:endParaRPr kumimoji="1" lang="en-US" altLang="ja-JP" sz="1600" dirty="0">
                        <a:solidFill>
                          <a:schemeClr val="tx1"/>
                        </a:solidFill>
                      </a:endParaRPr>
                    </a:p>
                    <a:p>
                      <a:r>
                        <a:rPr kumimoji="1" lang="en-US" altLang="ja-JP" sz="1500" dirty="0">
                          <a:solidFill>
                            <a:schemeClr val="tx1"/>
                          </a:solidFill>
                        </a:rPr>
                        <a:t>※</a:t>
                      </a:r>
                      <a:r>
                        <a:rPr kumimoji="1" lang="ja-JP" altLang="en-US" sz="1500" dirty="0">
                          <a:solidFill>
                            <a:schemeClr val="tx1"/>
                          </a:solidFill>
                        </a:rPr>
                        <a:t>英和辞典のみ持ち込み可とします  （ＰＣ、電子辞書、スマートフォン等の電子機器の持ち込みは禁止とします）</a:t>
                      </a:r>
                      <a:r>
                        <a:rPr kumimoji="1" lang="ja-JP" altLang="en-US" sz="1600" dirty="0">
                          <a:solidFill>
                            <a:schemeClr val="tx1"/>
                          </a:solidFill>
                        </a:rPr>
                        <a:t>。</a:t>
                      </a:r>
                      <a:endParaRPr kumimoji="1" lang="en-US" altLang="ja-JP"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論述内容を評価します。</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12547">
                <a:tc>
                  <a:txBody>
                    <a:bodyPr/>
                    <a:lstStyle/>
                    <a:p>
                      <a:pPr algn="ctr"/>
                      <a:r>
                        <a:rPr kumimoji="1" lang="ja-JP" altLang="en-US" sz="1600" dirty="0">
                          <a:solidFill>
                            <a:schemeClr val="tx1"/>
                          </a:solidFill>
                        </a:rPr>
                        <a:t>集団面接及び</a:t>
                      </a:r>
                      <a:endParaRPr kumimoji="1" lang="en-US" altLang="ja-JP" sz="1600" dirty="0">
                        <a:solidFill>
                          <a:schemeClr val="tx1"/>
                        </a:solidFill>
                      </a:endParaRPr>
                    </a:p>
                    <a:p>
                      <a:pPr algn="ctr"/>
                      <a:r>
                        <a:rPr kumimoji="1" lang="ja-JP" altLang="en-US" sz="1600" dirty="0">
                          <a:solidFill>
                            <a:schemeClr val="tx1"/>
                          </a:solidFill>
                        </a:rPr>
                        <a:t>個別面接</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dirty="0">
                          <a:solidFill>
                            <a:schemeClr val="tx1"/>
                          </a:solidFill>
                        </a:rPr>
                        <a:t>令和</a:t>
                      </a:r>
                      <a:r>
                        <a:rPr kumimoji="1" lang="en-US" altLang="ja-JP" sz="1600" dirty="0">
                          <a:solidFill>
                            <a:schemeClr val="tx1"/>
                          </a:solidFill>
                        </a:rPr>
                        <a:t>2</a:t>
                      </a:r>
                      <a:r>
                        <a:rPr kumimoji="1" lang="ja-JP" altLang="en-US" sz="1600" dirty="0">
                          <a:solidFill>
                            <a:schemeClr val="tx1"/>
                          </a:solidFill>
                        </a:rPr>
                        <a:t>年</a:t>
                      </a:r>
                      <a:endParaRPr kumimoji="1" lang="en-US" altLang="ja-JP" sz="1600" dirty="0">
                        <a:solidFill>
                          <a:schemeClr val="tx1"/>
                        </a:solidFill>
                      </a:endParaRPr>
                    </a:p>
                    <a:p>
                      <a:pPr algn="ctr"/>
                      <a:r>
                        <a:rPr kumimoji="1" lang="en-US" altLang="ja-JP" sz="1600" dirty="0">
                          <a:solidFill>
                            <a:schemeClr val="tx1"/>
                          </a:solidFill>
                        </a:rPr>
                        <a:t>10</a:t>
                      </a:r>
                      <a:r>
                        <a:rPr kumimoji="1" lang="ja-JP" altLang="en-US" sz="1600" dirty="0">
                          <a:solidFill>
                            <a:schemeClr val="tx1"/>
                          </a:solidFill>
                        </a:rPr>
                        <a:t>月</a:t>
                      </a:r>
                      <a:r>
                        <a:rPr kumimoji="1" lang="en-US" altLang="ja-JP" sz="1600" dirty="0">
                          <a:solidFill>
                            <a:schemeClr val="tx1"/>
                          </a:solidFill>
                        </a:rPr>
                        <a:t>25</a:t>
                      </a:r>
                      <a:r>
                        <a:rPr kumimoji="1" lang="ja-JP" altLang="en-US" sz="1600" dirty="0">
                          <a:solidFill>
                            <a:schemeClr val="tx1"/>
                          </a:solidFill>
                        </a:rPr>
                        <a:t>日（日）</a:t>
                      </a:r>
                      <a:endParaRPr kumimoji="1" lang="en-US" altLang="ja-JP" sz="1600" dirty="0">
                        <a:solidFill>
                          <a:schemeClr val="tx1"/>
                        </a:solidFill>
                      </a:endParaRPr>
                    </a:p>
                    <a:p>
                      <a:pPr algn="ctr"/>
                      <a:r>
                        <a:rPr kumimoji="1" lang="en-US" altLang="ja-JP" sz="1600" dirty="0">
                          <a:solidFill>
                            <a:schemeClr val="tx1"/>
                          </a:solidFill>
                        </a:rPr>
                        <a:t>9:00</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dirty="0">
                          <a:solidFill>
                            <a:schemeClr val="tx1"/>
                          </a:solidFill>
                        </a:rPr>
                        <a:t>　集団面接及び個別面接をそれぞれ実施します。なお、個別面接においては、提出された自己推薦書及び学びの履歴書に関する質問を含みます。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集団面接及び個別面接の内容それぞれを評価します。</a:t>
                      </a:r>
                      <a:endParaRPr kumimoji="1" lang="en-US" altLang="ja-JP" sz="16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92885">
                <a:tc>
                  <a:txBody>
                    <a:bodyPr/>
                    <a:lstStyle/>
                    <a:p>
                      <a:pPr algn="ctr"/>
                      <a:r>
                        <a:rPr kumimoji="1" lang="ja-JP" altLang="en-US" sz="1600" dirty="0">
                          <a:solidFill>
                            <a:schemeClr val="tx1"/>
                          </a:solidFill>
                        </a:rPr>
                        <a:t>大学入学</a:t>
                      </a:r>
                      <a:endParaRPr kumimoji="1" lang="en-US" altLang="ja-JP" sz="1600" dirty="0">
                        <a:solidFill>
                          <a:schemeClr val="tx1"/>
                        </a:solidFill>
                      </a:endParaRPr>
                    </a:p>
                    <a:p>
                      <a:pPr algn="ctr"/>
                      <a:r>
                        <a:rPr kumimoji="1" lang="ja-JP" altLang="en-US" sz="1600" dirty="0">
                          <a:solidFill>
                            <a:schemeClr val="tx1"/>
                          </a:solidFill>
                        </a:rPr>
                        <a:t>共通テスト</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dirty="0">
                          <a:solidFill>
                            <a:schemeClr val="tx1"/>
                          </a:solidFill>
                        </a:rPr>
                        <a:t>令和</a:t>
                      </a:r>
                      <a:r>
                        <a:rPr kumimoji="1" lang="en-US" altLang="ja-JP" sz="1600" dirty="0">
                          <a:solidFill>
                            <a:schemeClr val="tx1"/>
                          </a:solidFill>
                        </a:rPr>
                        <a:t>3</a:t>
                      </a:r>
                      <a:r>
                        <a:rPr kumimoji="1" lang="ja-JP" altLang="en-US" sz="1600" dirty="0">
                          <a:solidFill>
                            <a:schemeClr val="tx1"/>
                          </a:solidFill>
                        </a:rPr>
                        <a:t>年</a:t>
                      </a:r>
                      <a:endParaRPr kumimoji="1" lang="en-US" altLang="ja-JP" sz="1600" dirty="0">
                        <a:solidFill>
                          <a:schemeClr val="tx1"/>
                        </a:solidFill>
                      </a:endParaRPr>
                    </a:p>
                    <a:p>
                      <a:pPr algn="ctr"/>
                      <a:r>
                        <a:rPr kumimoji="1" lang="en-US" altLang="ja-JP" sz="1600" dirty="0">
                          <a:solidFill>
                            <a:schemeClr val="tx1"/>
                          </a:solidFill>
                        </a:rPr>
                        <a:t>1</a:t>
                      </a:r>
                      <a:r>
                        <a:rPr kumimoji="1" lang="ja-JP" altLang="en-US" sz="1600" dirty="0">
                          <a:solidFill>
                            <a:schemeClr val="tx1"/>
                          </a:solidFill>
                        </a:rPr>
                        <a:t>月</a:t>
                      </a:r>
                      <a:endParaRPr kumimoji="1" lang="en-US" altLang="ja-JP"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　一般選抜（前期日程）と同様の指定教科・科目を受験してください。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最終合格基準：総合点が</a:t>
                      </a:r>
                      <a:r>
                        <a:rPr kumimoji="1" lang="en-US" altLang="ja-JP" sz="1600" dirty="0">
                          <a:solidFill>
                            <a:schemeClr val="tx1"/>
                          </a:solidFill>
                        </a:rPr>
                        <a:t>70</a:t>
                      </a:r>
                      <a:r>
                        <a:rPr kumimoji="1" lang="ja-JP" altLang="en-US" sz="1600" dirty="0">
                          <a:solidFill>
                            <a:schemeClr val="tx1"/>
                          </a:solidFill>
                        </a:rPr>
                        <a:t>％に達していること。</a:t>
                      </a:r>
                      <a:endParaRPr kumimoji="1" lang="en-US" altLang="ja-JP" sz="16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54" y="-2964"/>
            <a:ext cx="2094346" cy="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11560" y="5940851"/>
            <a:ext cx="7776864" cy="584775"/>
          </a:xfrm>
          <a:prstGeom prst="rect">
            <a:avLst/>
          </a:prstGeom>
          <a:noFill/>
        </p:spPr>
        <p:txBody>
          <a:bodyPr wrap="square" rtlCol="0">
            <a:spAutoFit/>
          </a:bodyPr>
          <a:lstStyle/>
          <a:p>
            <a:r>
              <a:rPr lang="en-US" altLang="ja-JP" sz="1600" b="1" u="sng" dirty="0">
                <a:solidFill>
                  <a:srgbClr val="FF0000"/>
                </a:solidFill>
              </a:rPr>
              <a:t>※</a:t>
            </a:r>
            <a:r>
              <a:rPr lang="ja-JP" altLang="en-US" sz="1600" b="1" u="sng" dirty="0">
                <a:solidFill>
                  <a:srgbClr val="FF0000"/>
                </a:solidFill>
              </a:rPr>
              <a:t>選抜方法等についても変更がありえますので、国際教養学部ホームページで最新情報を必ず確認してください。</a:t>
            </a:r>
            <a:endParaRPr kumimoji="1" lang="ja-JP" altLang="en-US" sz="1600" u="sng" dirty="0">
              <a:solidFill>
                <a:srgbClr val="FF0000"/>
              </a:solidFill>
            </a:endParaRPr>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2854113"/>
      </p:ext>
    </p:extLst>
  </p:cSld>
  <p:clrMapOvr>
    <a:masterClrMapping/>
  </p:clrMapOvr>
  <mc:AlternateContent xmlns:mc="http://schemas.openxmlformats.org/markup-compatibility/2006" xmlns:p14="http://schemas.microsoft.com/office/powerpoint/2010/main">
    <mc:Choice Requires="p14">
      <p:transition spd="slow" p14:dur="2000" advTm="53607"/>
    </mc:Choice>
    <mc:Fallback xmlns="">
      <p:transition spd="slow" advTm="53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548680"/>
            <a:chOff x="0" y="0"/>
            <a:chExt cx="9144000" cy="548680"/>
          </a:xfrm>
          <a:gradFill>
            <a:gsLst>
              <a:gs pos="0">
                <a:srgbClr val="FF00FF"/>
              </a:gs>
              <a:gs pos="39999">
                <a:srgbClr val="FF66FF"/>
              </a:gs>
              <a:gs pos="70000">
                <a:srgbClr val="FF99FF"/>
              </a:gs>
              <a:gs pos="100000">
                <a:srgbClr val="FFCCFF"/>
              </a:gs>
            </a:gsLst>
            <a:lin ang="5400000" scaled="0"/>
          </a:gradFill>
        </p:grpSpPr>
        <p:sp>
          <p:nvSpPr>
            <p:cNvPr id="5" name="正方形/長方形 4"/>
            <p:cNvSpPr/>
            <p:nvPr/>
          </p:nvSpPr>
          <p:spPr>
            <a:xfrm>
              <a:off x="0" y="0"/>
              <a:ext cx="9144000"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74285"/>
              <a:ext cx="3528392" cy="461665"/>
            </a:xfrm>
            <a:prstGeom prst="rect">
              <a:avLst/>
            </a:prstGeom>
            <a:grpFill/>
          </p:spPr>
          <p:txBody>
            <a:bodyPr wrap="square" rtlCol="0">
              <a:spAutoFit/>
            </a:bodyPr>
            <a:lstStyle/>
            <a:p>
              <a:r>
                <a:rPr kumimoji="1" lang="ja-JP" altLang="en-US" sz="2400" b="1" spc="100" dirty="0">
                  <a:solidFill>
                    <a:srgbClr val="FFCCFF"/>
                  </a:solidFill>
                  <a:effectLst>
                    <a:outerShdw blurRad="38100" dist="38100" dir="2700000" algn="tl">
                      <a:srgbClr val="000000">
                        <a:alpha val="43137"/>
                      </a:srgbClr>
                    </a:outerShdw>
                  </a:effectLst>
                </a:rPr>
                <a:t>千葉大学国際教養学部</a:t>
              </a:r>
            </a:p>
          </p:txBody>
        </p:sp>
      </p:grpSp>
      <p:sp>
        <p:nvSpPr>
          <p:cNvPr id="10" name="スライド番号プレースホルダー 9"/>
          <p:cNvSpPr>
            <a:spLocks noGrp="1"/>
          </p:cNvSpPr>
          <p:nvPr>
            <p:ph type="sldNum" sz="quarter" idx="12"/>
          </p:nvPr>
        </p:nvSpPr>
        <p:spPr/>
        <p:txBody>
          <a:bodyPr/>
          <a:lstStyle/>
          <a:p>
            <a:fld id="{F58935DB-ED60-4D0A-BD6E-B0B31C7498E5}" type="slidenum">
              <a:rPr kumimoji="1" lang="ja-JP" altLang="en-US" smtClean="0"/>
              <a:t>5</a:t>
            </a:fld>
            <a:endParaRPr kumimoji="1" lang="ja-JP" altLang="en-US" dirty="0"/>
          </a:p>
        </p:txBody>
      </p:sp>
      <p:sp>
        <p:nvSpPr>
          <p:cNvPr id="13" name="テキスト ボックス 12"/>
          <p:cNvSpPr txBox="1"/>
          <p:nvPr/>
        </p:nvSpPr>
        <p:spPr>
          <a:xfrm>
            <a:off x="107504" y="902295"/>
            <a:ext cx="6048672" cy="46166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kumimoji="1" lang="ja-JP" altLang="en-US" sz="2400" b="1" dirty="0"/>
              <a:t>１５．</a:t>
            </a:r>
            <a:r>
              <a:rPr lang="ja-JP" altLang="en-US" sz="2400" b="1" dirty="0"/>
              <a:t>総合型選抜</a:t>
            </a:r>
            <a:r>
              <a:rPr kumimoji="1" lang="ja-JP" altLang="en-US" sz="2400" b="1" dirty="0"/>
              <a:t>の</a:t>
            </a:r>
            <a:r>
              <a:rPr lang="ja-JP" altLang="en-US" sz="2400" b="1" dirty="0"/>
              <a:t>合格内定者と最終合格者</a:t>
            </a:r>
            <a:endParaRPr kumimoji="1" lang="en-US" altLang="ja-JP" sz="2400" b="1" dirty="0"/>
          </a:p>
        </p:txBody>
      </p:sp>
      <p:sp>
        <p:nvSpPr>
          <p:cNvPr id="11" name="テキスト ボックス 10"/>
          <p:cNvSpPr txBox="1"/>
          <p:nvPr/>
        </p:nvSpPr>
        <p:spPr>
          <a:xfrm>
            <a:off x="376676" y="1609636"/>
            <a:ext cx="2251108" cy="461665"/>
          </a:xfrm>
          <a:prstGeom prst="rect">
            <a:avLst/>
          </a:prstGeom>
          <a:noFill/>
        </p:spPr>
        <p:txBody>
          <a:bodyPr wrap="square" rtlCol="0">
            <a:spAutoFit/>
          </a:bodyPr>
          <a:lstStyle/>
          <a:p>
            <a:r>
              <a:rPr lang="en-US" altLang="ja-JP" sz="2400" b="1" dirty="0">
                <a:solidFill>
                  <a:srgbClr val="0000CC"/>
                </a:solidFill>
              </a:rPr>
              <a:t>(1) </a:t>
            </a:r>
            <a:r>
              <a:rPr lang="ja-JP" altLang="en-US" sz="2400" b="1" dirty="0">
                <a:solidFill>
                  <a:srgbClr val="0000CC"/>
                </a:solidFill>
              </a:rPr>
              <a:t>合格内定者</a:t>
            </a:r>
            <a:endParaRPr kumimoji="1" lang="ja-JP" altLang="en-US" sz="2400" b="1" dirty="0">
              <a:solidFill>
                <a:srgbClr val="0000CC"/>
              </a:solidFill>
            </a:endParaRPr>
          </a:p>
        </p:txBody>
      </p:sp>
      <p:sp>
        <p:nvSpPr>
          <p:cNvPr id="14" name="テキスト ボックス 13"/>
          <p:cNvSpPr txBox="1"/>
          <p:nvPr/>
        </p:nvSpPr>
        <p:spPr>
          <a:xfrm>
            <a:off x="899592" y="2082690"/>
            <a:ext cx="7776864" cy="861774"/>
          </a:xfrm>
          <a:prstGeom prst="rect">
            <a:avLst/>
          </a:prstGeom>
          <a:noFill/>
        </p:spPr>
        <p:txBody>
          <a:bodyPr wrap="square" rtlCol="0">
            <a:spAutoFit/>
          </a:bodyPr>
          <a:lstStyle/>
          <a:p>
            <a:pPr>
              <a:lnSpc>
                <a:spcPts val="3000"/>
              </a:lnSpc>
            </a:pPr>
            <a:r>
              <a:rPr lang="ja-JP" altLang="en-US" sz="2400" u="sng" dirty="0">
                <a:solidFill>
                  <a:srgbClr val="FF0000"/>
                </a:solidFill>
              </a:rPr>
              <a:t>課題論述、集団面接及び個別面接の合計点</a:t>
            </a:r>
            <a:r>
              <a:rPr lang="ja-JP" altLang="en-US" sz="2400" dirty="0"/>
              <a:t>による合格者を「合格内定者」とします。</a:t>
            </a:r>
            <a:endParaRPr lang="en-US" altLang="ja-JP" sz="2400" dirty="0"/>
          </a:p>
        </p:txBody>
      </p:sp>
      <p:sp>
        <p:nvSpPr>
          <p:cNvPr id="15" name="テキスト ボックス 14"/>
          <p:cNvSpPr txBox="1"/>
          <p:nvPr/>
        </p:nvSpPr>
        <p:spPr>
          <a:xfrm>
            <a:off x="395536" y="3068960"/>
            <a:ext cx="2232248" cy="461665"/>
          </a:xfrm>
          <a:prstGeom prst="rect">
            <a:avLst/>
          </a:prstGeom>
          <a:noFill/>
        </p:spPr>
        <p:txBody>
          <a:bodyPr wrap="square" rtlCol="0">
            <a:spAutoFit/>
          </a:bodyPr>
          <a:lstStyle/>
          <a:p>
            <a:r>
              <a:rPr lang="en-US" altLang="ja-JP" sz="2400" b="1" dirty="0">
                <a:solidFill>
                  <a:srgbClr val="0000CC"/>
                </a:solidFill>
              </a:rPr>
              <a:t>(2) </a:t>
            </a:r>
            <a:r>
              <a:rPr lang="ja-JP" altLang="en-US" sz="2400" b="1" dirty="0">
                <a:solidFill>
                  <a:srgbClr val="0000CC"/>
                </a:solidFill>
              </a:rPr>
              <a:t>最終合格者</a:t>
            </a:r>
            <a:endParaRPr kumimoji="1" lang="ja-JP" altLang="en-US" sz="2400" b="1" dirty="0">
              <a:solidFill>
                <a:srgbClr val="0000CC"/>
              </a:solidFill>
            </a:endParaRPr>
          </a:p>
        </p:txBody>
      </p:sp>
      <p:sp>
        <p:nvSpPr>
          <p:cNvPr id="16" name="テキスト ボックス 15"/>
          <p:cNvSpPr txBox="1"/>
          <p:nvPr/>
        </p:nvSpPr>
        <p:spPr>
          <a:xfrm>
            <a:off x="899592" y="3538429"/>
            <a:ext cx="7488832" cy="1246495"/>
          </a:xfrm>
          <a:prstGeom prst="rect">
            <a:avLst/>
          </a:prstGeom>
          <a:noFill/>
        </p:spPr>
        <p:txBody>
          <a:bodyPr wrap="square" rtlCol="0">
            <a:spAutoFit/>
          </a:bodyPr>
          <a:lstStyle/>
          <a:p>
            <a:pPr>
              <a:lnSpc>
                <a:spcPts val="3000"/>
              </a:lnSpc>
            </a:pPr>
            <a:r>
              <a:rPr lang="ja-JP" altLang="en-US" sz="2400" dirty="0"/>
              <a:t>「合格内定者」のうち、大学入学共通テストの合否判定の基準</a:t>
            </a:r>
            <a:r>
              <a:rPr lang="ja-JP" altLang="en-US" sz="2400" dirty="0">
                <a:solidFill>
                  <a:srgbClr val="FF0000"/>
                </a:solidFill>
              </a:rPr>
              <a:t>（</a:t>
            </a:r>
            <a:r>
              <a:rPr lang="ja-JP" altLang="en-US" sz="2400" u="sng" dirty="0">
                <a:solidFill>
                  <a:srgbClr val="FF0000"/>
                </a:solidFill>
              </a:rPr>
              <a:t>大学入学共通テスト受験科目の総合点が</a:t>
            </a:r>
            <a:r>
              <a:rPr lang="en-US" altLang="ja-JP" sz="2400" u="sng" dirty="0">
                <a:solidFill>
                  <a:srgbClr val="FF0000"/>
                </a:solidFill>
              </a:rPr>
              <a:t>70</a:t>
            </a:r>
            <a:r>
              <a:rPr lang="ja-JP" altLang="en-US" sz="2400" u="sng" dirty="0">
                <a:solidFill>
                  <a:srgbClr val="FF0000"/>
                </a:solidFill>
              </a:rPr>
              <a:t>％</a:t>
            </a:r>
            <a:r>
              <a:rPr lang="ja-JP" altLang="en-US" sz="2400" dirty="0">
                <a:solidFill>
                  <a:srgbClr val="FF0000"/>
                </a:solidFill>
              </a:rPr>
              <a:t>）</a:t>
            </a:r>
            <a:r>
              <a:rPr lang="ja-JP" altLang="en-US" sz="2400" dirty="0"/>
              <a:t>に達している者を「最終合格者」とします。</a:t>
            </a:r>
            <a:endParaRPr lang="en-US" altLang="ja-JP" sz="2400" dirty="0"/>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54" y="-2964"/>
            <a:ext cx="2094346" cy="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526714" y="4936883"/>
            <a:ext cx="8090572" cy="1426031"/>
          </a:xfrm>
          <a:prstGeom prst="rect">
            <a:avLst/>
          </a:prstGeom>
          <a:solidFill>
            <a:srgbClr val="FFFFCC"/>
          </a:solidFill>
          <a:ln>
            <a:solidFill>
              <a:schemeClr val="tx1"/>
            </a:solidFill>
          </a:ln>
        </p:spPr>
        <p:txBody>
          <a:bodyPr wrap="square" rtlCol="0">
            <a:spAutoFit/>
          </a:bodyPr>
          <a:lstStyle/>
          <a:p>
            <a:pPr>
              <a:lnSpc>
                <a:spcPts val="2600"/>
              </a:lnSpc>
            </a:pPr>
            <a:r>
              <a:rPr lang="ja-JP" altLang="en-US" b="1" dirty="0"/>
              <a:t>総合型選抜</a:t>
            </a:r>
            <a:r>
              <a:rPr kumimoji="1" lang="ja-JP" altLang="en-US" b="1" dirty="0"/>
              <a:t>の出願・受験の概要等については、</a:t>
            </a:r>
            <a:r>
              <a:rPr kumimoji="1" lang="en-US" altLang="ja-JP" b="1" dirty="0"/>
              <a:t>7</a:t>
            </a:r>
            <a:r>
              <a:rPr lang="ja-JP" altLang="en-US" b="1" dirty="0"/>
              <a:t>月に公表済の「令和</a:t>
            </a:r>
            <a:r>
              <a:rPr lang="en-US" altLang="ja-JP" b="1" dirty="0"/>
              <a:t>3</a:t>
            </a:r>
            <a:r>
              <a:rPr lang="ja-JP" altLang="en-US" b="1" dirty="0"/>
              <a:t>年度</a:t>
            </a:r>
            <a:r>
              <a:rPr kumimoji="1" lang="ja-JP" altLang="en-US" b="1" dirty="0"/>
              <a:t>国際教養学部</a:t>
            </a:r>
            <a:r>
              <a:rPr lang="ja-JP" altLang="en-US" b="1" dirty="0"/>
              <a:t>総合型選抜</a:t>
            </a:r>
            <a:r>
              <a:rPr kumimoji="1" lang="ja-JP" altLang="en-US" b="1" dirty="0"/>
              <a:t>学生募集</a:t>
            </a:r>
            <a:r>
              <a:rPr lang="ja-JP" altLang="en-US" b="1" dirty="0"/>
              <a:t>要項</a:t>
            </a:r>
            <a:r>
              <a:rPr lang="en-US" altLang="ja-JP" b="1" dirty="0"/>
              <a:t>(</a:t>
            </a:r>
            <a:r>
              <a:rPr lang="ja-JP" altLang="en-US" b="1" dirty="0"/>
              <a:t>願書</a:t>
            </a:r>
            <a:r>
              <a:rPr lang="en-US" altLang="ja-JP" b="1" dirty="0"/>
              <a:t>)</a:t>
            </a:r>
            <a:r>
              <a:rPr lang="ja-JP" altLang="en-US" b="1" dirty="0"/>
              <a:t>」</a:t>
            </a:r>
            <a:r>
              <a:rPr kumimoji="1" lang="ja-JP" altLang="en-US" b="1" dirty="0"/>
              <a:t>で確認してください。</a:t>
            </a:r>
            <a:endParaRPr kumimoji="1" lang="en-US" altLang="ja-JP" b="1" dirty="0"/>
          </a:p>
          <a:p>
            <a:pPr>
              <a:lnSpc>
                <a:spcPts val="2600"/>
              </a:lnSpc>
            </a:pPr>
            <a:r>
              <a:rPr lang="en-US" altLang="ja-JP" b="1" dirty="0">
                <a:solidFill>
                  <a:srgbClr val="FF0000"/>
                </a:solidFill>
              </a:rPr>
              <a:t>※</a:t>
            </a:r>
            <a:r>
              <a:rPr lang="ja-JP" altLang="en-US" b="1" dirty="0">
                <a:solidFill>
                  <a:srgbClr val="FF0000"/>
                </a:solidFill>
              </a:rPr>
              <a:t>最新情報は国際教養学部ホームページで必ず確認してください。</a:t>
            </a:r>
            <a:endParaRPr kumimoji="1" lang="en-US" altLang="ja-JP" b="1" dirty="0">
              <a:solidFill>
                <a:srgbClr val="FF0000"/>
              </a:solidFill>
            </a:endParaRPr>
          </a:p>
          <a:p>
            <a:pPr>
              <a:lnSpc>
                <a:spcPts val="2600"/>
              </a:lnSpc>
            </a:pPr>
            <a:r>
              <a:rPr lang="ja-JP" altLang="en-US" b="1" dirty="0"/>
              <a:t>同募集要項</a:t>
            </a:r>
            <a:r>
              <a:rPr lang="en-US" altLang="ja-JP" b="1" dirty="0"/>
              <a:t>(</a:t>
            </a:r>
            <a:r>
              <a:rPr lang="ja-JP" altLang="en-US" b="1" dirty="0"/>
              <a:t>願書</a:t>
            </a:r>
            <a:r>
              <a:rPr lang="en-US" altLang="ja-JP" b="1" dirty="0"/>
              <a:t>)</a:t>
            </a:r>
            <a:r>
              <a:rPr lang="ja-JP" altLang="en-US" b="1" dirty="0"/>
              <a:t>は、資料請求サイト（テレメール）等でお取り寄せください。</a:t>
            </a:r>
            <a:endParaRPr kumimoji="1" lang="en-US" altLang="ja-JP" b="1"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05837111"/>
      </p:ext>
    </p:extLst>
  </p:cSld>
  <p:clrMapOvr>
    <a:masterClrMapping/>
  </p:clrMapOvr>
  <mc:AlternateContent xmlns:mc="http://schemas.openxmlformats.org/markup-compatibility/2006" xmlns:p14="http://schemas.microsoft.com/office/powerpoint/2010/main">
    <mc:Choice Requires="p14">
      <p:transition spd="slow" p14:dur="2000" advTm="46221"/>
    </mc:Choice>
    <mc:Fallback xmlns="">
      <p:transition spd="slow" advTm="46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548680"/>
            <a:chOff x="0" y="0"/>
            <a:chExt cx="9144000" cy="548680"/>
          </a:xfrm>
          <a:gradFill>
            <a:gsLst>
              <a:gs pos="0">
                <a:srgbClr val="FF00FF"/>
              </a:gs>
              <a:gs pos="39999">
                <a:srgbClr val="FF66FF"/>
              </a:gs>
              <a:gs pos="70000">
                <a:srgbClr val="FF99FF"/>
              </a:gs>
              <a:gs pos="100000">
                <a:srgbClr val="FFCCFF"/>
              </a:gs>
            </a:gsLst>
            <a:lin ang="5400000" scaled="0"/>
          </a:gradFill>
        </p:grpSpPr>
        <p:sp>
          <p:nvSpPr>
            <p:cNvPr id="5" name="正方形/長方形 4"/>
            <p:cNvSpPr/>
            <p:nvPr/>
          </p:nvSpPr>
          <p:spPr>
            <a:xfrm>
              <a:off x="0" y="0"/>
              <a:ext cx="9144000"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74285"/>
              <a:ext cx="3528392" cy="461665"/>
            </a:xfrm>
            <a:prstGeom prst="rect">
              <a:avLst/>
            </a:prstGeom>
            <a:grpFill/>
          </p:spPr>
          <p:txBody>
            <a:bodyPr wrap="square" rtlCol="0">
              <a:spAutoFit/>
            </a:bodyPr>
            <a:lstStyle/>
            <a:p>
              <a:r>
                <a:rPr kumimoji="1" lang="ja-JP" altLang="en-US" sz="2400" b="1" spc="100" dirty="0">
                  <a:solidFill>
                    <a:srgbClr val="FFCCFF"/>
                  </a:solidFill>
                  <a:effectLst>
                    <a:outerShdw blurRad="38100" dist="38100" dir="2700000" algn="tl">
                      <a:srgbClr val="000000">
                        <a:alpha val="43137"/>
                      </a:srgbClr>
                    </a:outerShdw>
                  </a:effectLst>
                </a:rPr>
                <a:t>千葉大学国際教養学部</a:t>
              </a:r>
            </a:p>
          </p:txBody>
        </p:sp>
      </p:grpSp>
      <p:sp>
        <p:nvSpPr>
          <p:cNvPr id="10" name="スライド番号プレースホルダー 9"/>
          <p:cNvSpPr>
            <a:spLocks noGrp="1"/>
          </p:cNvSpPr>
          <p:nvPr>
            <p:ph type="sldNum" sz="quarter" idx="12"/>
          </p:nvPr>
        </p:nvSpPr>
        <p:spPr/>
        <p:txBody>
          <a:bodyPr/>
          <a:lstStyle/>
          <a:p>
            <a:fld id="{F58935DB-ED60-4D0A-BD6E-B0B31C7498E5}" type="slidenum">
              <a:rPr kumimoji="1" lang="ja-JP" altLang="en-US" smtClean="0"/>
              <a:t>6</a:t>
            </a:fld>
            <a:endParaRPr kumimoji="1" lang="ja-JP" altLang="en-US"/>
          </a:p>
        </p:txBody>
      </p:sp>
      <p:sp>
        <p:nvSpPr>
          <p:cNvPr id="13" name="テキスト ボックス 12"/>
          <p:cNvSpPr txBox="1"/>
          <p:nvPr/>
        </p:nvSpPr>
        <p:spPr>
          <a:xfrm>
            <a:off x="116100" y="908719"/>
            <a:ext cx="2583691" cy="646331"/>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kumimoji="1" lang="ja-JP" altLang="en-US" sz="3600" b="1" dirty="0"/>
              <a:t>１６．最後に</a:t>
            </a:r>
            <a:endParaRPr kumimoji="1" lang="en-US" altLang="ja-JP" sz="3600" b="1" dirty="0"/>
          </a:p>
        </p:txBody>
      </p:sp>
      <p:sp>
        <p:nvSpPr>
          <p:cNvPr id="15" name="テキスト ボックス 14"/>
          <p:cNvSpPr txBox="1"/>
          <p:nvPr/>
        </p:nvSpPr>
        <p:spPr>
          <a:xfrm>
            <a:off x="665078" y="1844824"/>
            <a:ext cx="7748327" cy="2015936"/>
          </a:xfrm>
          <a:prstGeom prst="rect">
            <a:avLst/>
          </a:prstGeom>
          <a:solidFill>
            <a:srgbClr val="FFCCFF"/>
          </a:solidFill>
          <a:ln>
            <a:solidFill>
              <a:schemeClr val="tx1"/>
            </a:solidFill>
          </a:ln>
        </p:spPr>
        <p:txBody>
          <a:bodyPr wrap="square" rtlCol="0">
            <a:spAutoFit/>
          </a:bodyPr>
          <a:lstStyle/>
          <a:p>
            <a:pPr lvl="0">
              <a:lnSpc>
                <a:spcPts val="3000"/>
              </a:lnSpc>
            </a:pPr>
            <a:r>
              <a:rPr lang="ja-JP" altLang="en-US" sz="2400" dirty="0"/>
              <a:t>入学者選抜に関する情報は、千葉大学ホームページ及び</a:t>
            </a:r>
            <a:endParaRPr lang="en-US" altLang="ja-JP" sz="2400" dirty="0"/>
          </a:p>
          <a:p>
            <a:pPr lvl="0">
              <a:lnSpc>
                <a:spcPts val="3000"/>
              </a:lnSpc>
            </a:pPr>
            <a:r>
              <a:rPr lang="ja-JP" altLang="en-US" sz="2400" dirty="0"/>
              <a:t>千葉大学国際教養学部ホームページに掲載しています。</a:t>
            </a:r>
            <a:endParaRPr lang="en-US" altLang="ja-JP" sz="2400" dirty="0"/>
          </a:p>
          <a:p>
            <a:pPr>
              <a:lnSpc>
                <a:spcPts val="3000"/>
              </a:lnSpc>
            </a:pPr>
            <a:r>
              <a:rPr lang="en-US" altLang="ja-JP" sz="2400" dirty="0"/>
              <a:t>【</a:t>
            </a:r>
            <a:r>
              <a:rPr lang="ja-JP" altLang="en-US" sz="2400" dirty="0"/>
              <a:t>千葉大学ＨＰ</a:t>
            </a:r>
            <a:r>
              <a:rPr lang="en-US" altLang="ja-JP" sz="2400" dirty="0"/>
              <a:t>】</a:t>
            </a:r>
            <a:r>
              <a:rPr lang="ja-JP" altLang="en-US" sz="2400" dirty="0"/>
              <a:t>　</a:t>
            </a:r>
            <a:r>
              <a:rPr lang="en-US" altLang="ja-JP" sz="2400" dirty="0"/>
              <a:t>http://www.chiba-u.jp/</a:t>
            </a:r>
          </a:p>
          <a:p>
            <a:pPr>
              <a:lnSpc>
                <a:spcPts val="3000"/>
              </a:lnSpc>
            </a:pPr>
            <a:r>
              <a:rPr lang="ja-JP" altLang="en-US" sz="2400" dirty="0"/>
              <a:t>　　　　　　　　　　　</a:t>
            </a:r>
            <a:r>
              <a:rPr lang="en-US" altLang="ja-JP" sz="2400" dirty="0"/>
              <a:t>http://www.chiba-u.jp/exam/</a:t>
            </a:r>
          </a:p>
          <a:p>
            <a:pPr>
              <a:lnSpc>
                <a:spcPts val="3000"/>
              </a:lnSpc>
            </a:pPr>
            <a:r>
              <a:rPr lang="en-US" altLang="ja-JP" sz="2400" dirty="0"/>
              <a:t>【</a:t>
            </a:r>
            <a:r>
              <a:rPr lang="ja-JP" altLang="en-US" sz="2400" dirty="0"/>
              <a:t>千葉大学国際教養学部ＨＰ</a:t>
            </a:r>
            <a:r>
              <a:rPr lang="en-US" altLang="ja-JP" sz="2400" dirty="0"/>
              <a:t>】</a:t>
            </a:r>
            <a:r>
              <a:rPr lang="ja-JP" altLang="en-US" sz="2400" dirty="0"/>
              <a:t>　</a:t>
            </a:r>
            <a:r>
              <a:rPr lang="en-US" altLang="ja-JP" sz="2400" dirty="0"/>
              <a:t>http://www.las.chiba-u.jp/</a:t>
            </a: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54" y="-2964"/>
            <a:ext cx="2094346" cy="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467544" y="4100587"/>
            <a:ext cx="8371419" cy="2400657"/>
          </a:xfrm>
          <a:prstGeom prst="rect">
            <a:avLst/>
          </a:prstGeom>
          <a:noFill/>
          <a:ln>
            <a:noFill/>
          </a:ln>
        </p:spPr>
        <p:txBody>
          <a:bodyPr wrap="square" rtlCol="0">
            <a:spAutoFit/>
          </a:bodyPr>
          <a:lstStyle/>
          <a:p>
            <a:pPr>
              <a:lnSpc>
                <a:spcPts val="3000"/>
              </a:lnSpc>
            </a:pPr>
            <a:r>
              <a:rPr lang="ja-JP" altLang="en-US" sz="2000" dirty="0">
                <a:solidFill>
                  <a:srgbClr val="0000CC"/>
                </a:solidFill>
              </a:rPr>
              <a:t>令和</a:t>
            </a:r>
            <a:r>
              <a:rPr lang="en-US" altLang="ja-JP" sz="2000" dirty="0">
                <a:solidFill>
                  <a:srgbClr val="0000CC"/>
                </a:solidFill>
              </a:rPr>
              <a:t>3</a:t>
            </a:r>
            <a:r>
              <a:rPr lang="ja-JP" altLang="en-US" sz="2000" dirty="0">
                <a:solidFill>
                  <a:srgbClr val="0000CC"/>
                </a:solidFill>
              </a:rPr>
              <a:t>年度 入学者選抜要項 （入試全体の概要）： </a:t>
            </a:r>
            <a:r>
              <a:rPr lang="en-US" altLang="ja-JP" sz="2000" dirty="0">
                <a:solidFill>
                  <a:srgbClr val="0000CC"/>
                </a:solidFill>
              </a:rPr>
              <a:t>7</a:t>
            </a:r>
            <a:r>
              <a:rPr lang="ja-JP" altLang="en-US" sz="2000" dirty="0">
                <a:solidFill>
                  <a:srgbClr val="0000CC"/>
                </a:solidFill>
              </a:rPr>
              <a:t>月公表済</a:t>
            </a:r>
            <a:endParaRPr lang="en-US" altLang="ja-JP" sz="2000" dirty="0">
              <a:solidFill>
                <a:srgbClr val="0000CC"/>
              </a:solidFill>
            </a:endParaRPr>
          </a:p>
          <a:p>
            <a:pPr lvl="0">
              <a:lnSpc>
                <a:spcPts val="3000"/>
              </a:lnSpc>
            </a:pPr>
            <a:r>
              <a:rPr lang="ja-JP" altLang="en-US" sz="2000" dirty="0">
                <a:solidFill>
                  <a:srgbClr val="0000CC"/>
                </a:solidFill>
              </a:rPr>
              <a:t>令和</a:t>
            </a:r>
            <a:r>
              <a:rPr lang="en-US" altLang="ja-JP" sz="2000" dirty="0">
                <a:solidFill>
                  <a:srgbClr val="0000CC"/>
                </a:solidFill>
              </a:rPr>
              <a:t>3</a:t>
            </a:r>
            <a:r>
              <a:rPr lang="ja-JP" altLang="en-US" sz="2000" dirty="0">
                <a:solidFill>
                  <a:srgbClr val="0000CC"/>
                </a:solidFill>
              </a:rPr>
              <a:t>年度 一般選抜学生募集要項（インターネット出願） ： </a:t>
            </a:r>
            <a:r>
              <a:rPr lang="en-US" altLang="ja-JP" sz="2000" dirty="0">
                <a:solidFill>
                  <a:srgbClr val="0000CC"/>
                </a:solidFill>
              </a:rPr>
              <a:t>11</a:t>
            </a:r>
            <a:r>
              <a:rPr lang="ja-JP" altLang="en-US" sz="2000" dirty="0">
                <a:solidFill>
                  <a:srgbClr val="0000CC"/>
                </a:solidFill>
              </a:rPr>
              <a:t>月頃公表予定</a:t>
            </a:r>
            <a:endParaRPr lang="en-US" altLang="ja-JP" sz="2000" dirty="0">
              <a:solidFill>
                <a:srgbClr val="0000CC"/>
              </a:solidFill>
            </a:endParaRPr>
          </a:p>
          <a:p>
            <a:pPr lvl="0">
              <a:lnSpc>
                <a:spcPts val="3000"/>
              </a:lnSpc>
            </a:pPr>
            <a:r>
              <a:rPr lang="ja-JP" altLang="en-US" sz="2000" dirty="0">
                <a:solidFill>
                  <a:srgbClr val="0000CC"/>
                </a:solidFill>
              </a:rPr>
              <a:t>令和</a:t>
            </a:r>
            <a:r>
              <a:rPr lang="en-US" altLang="ja-JP" sz="2000" dirty="0">
                <a:solidFill>
                  <a:srgbClr val="0000CC"/>
                </a:solidFill>
              </a:rPr>
              <a:t>3</a:t>
            </a:r>
            <a:r>
              <a:rPr lang="ja-JP" altLang="en-US" sz="2000" dirty="0">
                <a:solidFill>
                  <a:srgbClr val="0000CC"/>
                </a:solidFill>
              </a:rPr>
              <a:t>年度 国際教養学部総合型選抜学生募集要項（願書） </a:t>
            </a:r>
            <a:r>
              <a:rPr lang="ja-JP" altLang="en-US" sz="2000">
                <a:solidFill>
                  <a:srgbClr val="0000CC"/>
                </a:solidFill>
              </a:rPr>
              <a:t>： </a:t>
            </a:r>
            <a:r>
              <a:rPr lang="en-US" altLang="ja-JP" sz="2000">
                <a:solidFill>
                  <a:srgbClr val="0000CC"/>
                </a:solidFill>
              </a:rPr>
              <a:t>7</a:t>
            </a:r>
            <a:r>
              <a:rPr lang="ja-JP" altLang="en-US" sz="2000" dirty="0">
                <a:solidFill>
                  <a:srgbClr val="0000CC"/>
                </a:solidFill>
              </a:rPr>
              <a:t>月公表済</a:t>
            </a:r>
            <a:endParaRPr lang="en-US" altLang="ja-JP" sz="2000" dirty="0">
              <a:solidFill>
                <a:srgbClr val="0000CC"/>
              </a:solidFill>
            </a:endParaRPr>
          </a:p>
          <a:p>
            <a:pPr>
              <a:lnSpc>
                <a:spcPts val="3000"/>
              </a:lnSpc>
            </a:pPr>
            <a:endParaRPr lang="en-US" altLang="ja-JP" sz="2400" dirty="0"/>
          </a:p>
          <a:p>
            <a:pPr>
              <a:lnSpc>
                <a:spcPts val="3000"/>
              </a:lnSpc>
            </a:pPr>
            <a:r>
              <a:rPr lang="ja-JP" altLang="en-US" sz="2400" b="1" i="1" u="sng" dirty="0">
                <a:solidFill>
                  <a:srgbClr val="FF0000"/>
                </a:solidFill>
              </a:rPr>
              <a:t>上記の各要項及びホームページの最新情報をよく確認のうえ、</a:t>
            </a:r>
            <a:endParaRPr lang="en-US" altLang="ja-JP" sz="2400" b="1" i="1" u="sng" dirty="0">
              <a:solidFill>
                <a:srgbClr val="FF0000"/>
              </a:solidFill>
            </a:endParaRPr>
          </a:p>
          <a:p>
            <a:pPr>
              <a:lnSpc>
                <a:spcPts val="3000"/>
              </a:lnSpc>
            </a:pPr>
            <a:r>
              <a:rPr lang="ja-JP" altLang="en-US" sz="2400" b="1" i="1" u="sng" dirty="0">
                <a:solidFill>
                  <a:srgbClr val="FF0000"/>
                </a:solidFill>
              </a:rPr>
              <a:t>出願・受験してください。</a:t>
            </a:r>
            <a:endParaRPr lang="en-US" altLang="ja-JP" sz="2400" b="1" i="1" u="sng" dirty="0">
              <a:solidFill>
                <a:srgbClr val="FF0000"/>
              </a:solidFill>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287707842"/>
      </p:ext>
    </p:extLst>
  </p:cSld>
  <p:clrMapOvr>
    <a:masterClrMapping/>
  </p:clrMapOvr>
  <mc:AlternateContent xmlns:mc="http://schemas.openxmlformats.org/markup-compatibility/2006" xmlns:p14="http://schemas.microsoft.com/office/powerpoint/2010/main">
    <mc:Choice Requires="p14">
      <p:transition spd="slow" p14:dur="2000" advTm="24923"/>
    </mc:Choice>
    <mc:Fallback xmlns="">
      <p:transition spd="slow" advTm="24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9233</TotalTime>
  <Words>1068</Words>
  <Application>Microsoft Office PowerPoint</Application>
  <PresentationFormat>画面に合わせる (4:3)</PresentationFormat>
  <Paragraphs>106</Paragraphs>
  <Slides>7</Slides>
  <Notes>0</Notes>
  <HiddenSlides>0</HiddenSlides>
  <MMClips>7</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7</vt:i4>
      </vt:variant>
    </vt:vector>
  </HeadingPairs>
  <TitlesOfParts>
    <vt:vector size="10"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企画政策課</dc:creator>
  <cp:lastModifiedBy>小橋 伸太郎</cp:lastModifiedBy>
  <cp:revision>990</cp:revision>
  <cp:lastPrinted>2020-09-01T06:41:42Z</cp:lastPrinted>
  <dcterms:created xsi:type="dcterms:W3CDTF">2015-07-07T05:15:38Z</dcterms:created>
  <dcterms:modified xsi:type="dcterms:W3CDTF">2020-10-28T02:39:00Z</dcterms:modified>
</cp:coreProperties>
</file>